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258" r:id="rId2"/>
    <p:sldId id="264" r:id="rId3"/>
    <p:sldId id="273" r:id="rId4"/>
    <p:sldId id="274" r:id="rId5"/>
    <p:sldId id="275" r:id="rId6"/>
    <p:sldId id="276" r:id="rId7"/>
    <p:sldId id="277" r:id="rId8"/>
    <p:sldId id="267" r:id="rId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Twinkl" panose="02000000000000000000" pitchFamily="2" charset="0"/>
      <p:regular r:id="rId16"/>
      <p:bold r:id="rId17"/>
    </p:embeddedFont>
    <p:embeddedFont>
      <p:font typeface="Twinkl SemiBold" panose="02000000000000000000" pitchFamily="2" charset="0"/>
      <p:bold r:id="rId18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00000000000000000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00000000000000000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00000000000000000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00000000000000000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00000000000000000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anose="02000000000000000000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anose="02000000000000000000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anose="02000000000000000000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anose="02000000000000000000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68AC"/>
    <a:srgbClr val="F9B104"/>
    <a:srgbClr val="E50650"/>
    <a:srgbClr val="4FB0E4"/>
    <a:srgbClr val="00639A"/>
    <a:srgbClr val="F08213"/>
    <a:srgbClr val="0078C4"/>
    <a:srgbClr val="013F7C"/>
    <a:srgbClr val="90C7E5"/>
    <a:srgbClr val="4DB1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68" y="8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D6FA805-102F-4EA2-BB2E-9FF96C3C94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45E122-9FDA-4321-8E3D-7B6CB57D0F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3B40DC0-215D-4C07-8194-B62BD4D53A33}" type="datetimeFigureOut">
              <a:rPr lang="en-GB"/>
              <a:pPr>
                <a:defRPr/>
              </a:pPr>
              <a:t>03/03/2022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4E4B66-8014-4AF1-92E9-410AA4FF98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4CEEF7-71C6-49FE-B943-69B1BAB68CA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7EC23117-EACB-40B2-AFF4-D2144E35D8D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ABE3675-4AFA-4FC9-AA59-4D943727C7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F7C391-2924-4EC6-AD26-E2C242A42A5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D4D641A-B50A-439E-A723-B4299354F90E}" type="datetimeFigureOut">
              <a:rPr lang="en-GB"/>
              <a:pPr>
                <a:defRPr/>
              </a:pPr>
              <a:t>03/03/2022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D28A00D-5DFD-4B7A-B729-4FCE0A2417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08397A4-1882-44E3-808C-E418B39501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4F9A70-8AB6-4A1F-8E62-4EF6B8EFC96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E79FB8-D577-408B-9434-8C44793116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3D7A65C5-E5CB-44CF-9984-B28AB58D66D5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1686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FE0D193B-38AF-4284-BA31-DC0CC453E271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0955274B-F59D-41C4-A994-9EC3A6A523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9559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5ABFB811-AA1D-481E-AC5D-611A974FF281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340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4B63D615-33B4-4619-9B6C-36D3BB7EE696}"/>
              </a:ext>
            </a:extLst>
          </p:cNvPr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8E8E8AF2-7BCE-42F2-9B0A-593C0F05C7A7}"/>
              </a:ext>
            </a:extLst>
          </p:cNvPr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4CF1E78-9E01-4237-B24C-46A85AFBA9C1}"/>
              </a:ext>
            </a:extLst>
          </p:cNvPr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FBDCC0D-1882-4A0E-99C0-5E03D2CD2F09}"/>
              </a:ext>
            </a:extLst>
          </p:cNvPr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8766F039-E4AB-4FCE-A53F-57ADD63B3507}"/>
              </a:ext>
            </a:extLst>
          </p:cNvPr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92666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8740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714DF41-3284-47FA-9BD3-F9F3CD1A7D8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769B4FB-1706-46EC-A465-29715546915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tiff"/><Relationship Id="rId5" Type="http://schemas.openxmlformats.org/officeDocument/2006/relationships/image" Target="../media/image8.tiff"/><Relationship Id="rId4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olympics.com/en/video/shuey-rhon-rhon-the-2022-beijing-winter-paralympic-games-mascot?uxreference=playlist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0">
            <a:extLst>
              <a:ext uri="{FF2B5EF4-FFF2-40B4-BE49-F238E27FC236}">
                <a16:creationId xmlns:a16="http://schemas.microsoft.com/office/drawing/2014/main" id="{2ED81AD7-A399-47A6-A078-E8D18C945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>
                <a:latin typeface="Twinkl" panose="02000000000000000000" pitchFamily="2" charset="0"/>
              </a:rPr>
              <a:t>Winter Paralympics</a:t>
            </a:r>
            <a:endParaRPr lang="en-GB" altLang="en-US" sz="3600"/>
          </a:p>
        </p:txBody>
      </p:sp>
      <p:sp>
        <p:nvSpPr>
          <p:cNvPr id="9219" name="Rectangle 4">
            <a:extLst>
              <a:ext uri="{FF2B5EF4-FFF2-40B4-BE49-F238E27FC236}">
                <a16:creationId xmlns:a16="http://schemas.microsoft.com/office/drawing/2014/main" id="{3C82AF54-9AB9-4D7A-A7AF-02E495F118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888" y="1357313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The Winter Paralympics take place every four years.</a:t>
            </a:r>
          </a:p>
        </p:txBody>
      </p:sp>
      <p:sp>
        <p:nvSpPr>
          <p:cNvPr id="9220" name="Rectangle: Rounded Corners 5">
            <a:extLst>
              <a:ext uri="{FF2B5EF4-FFF2-40B4-BE49-F238E27FC236}">
                <a16:creationId xmlns:a16="http://schemas.microsoft.com/office/drawing/2014/main" id="{70BFBC2E-10CC-4B39-BCC3-1DD06197E487}"/>
              </a:ext>
            </a:extLst>
          </p:cNvPr>
          <p:cNvSpPr>
            <a:spLocks/>
          </p:cNvSpPr>
          <p:nvPr/>
        </p:nvSpPr>
        <p:spPr bwMode="auto">
          <a:xfrm>
            <a:off x="750888" y="1909411"/>
            <a:ext cx="4303712" cy="854246"/>
          </a:xfrm>
          <a:prstGeom prst="roundRect">
            <a:avLst>
              <a:gd name="adj" fmla="val 16667"/>
            </a:avLst>
          </a:prstGeom>
          <a:solidFill>
            <a:srgbClr val="4FB0E4"/>
          </a:solidFill>
          <a:ln>
            <a:noFill/>
          </a:ln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In 2022, the Winter Paralympics will take place in the city of Beijing, China.</a:t>
            </a:r>
          </a:p>
        </p:txBody>
      </p:sp>
      <p:sp>
        <p:nvSpPr>
          <p:cNvPr id="9221" name="Rectangle: Rounded Corners 7">
            <a:extLst>
              <a:ext uri="{FF2B5EF4-FFF2-40B4-BE49-F238E27FC236}">
                <a16:creationId xmlns:a16="http://schemas.microsoft.com/office/drawing/2014/main" id="{3BB5F19D-EA79-464A-AD3A-E8217A989154}"/>
              </a:ext>
            </a:extLst>
          </p:cNvPr>
          <p:cNvSpPr>
            <a:spLocks/>
          </p:cNvSpPr>
          <p:nvPr/>
        </p:nvSpPr>
        <p:spPr bwMode="auto">
          <a:xfrm>
            <a:off x="750888" y="5537728"/>
            <a:ext cx="7772400" cy="466725"/>
          </a:xfrm>
          <a:prstGeom prst="roundRect">
            <a:avLst>
              <a:gd name="adj" fmla="val 16667"/>
            </a:avLst>
          </a:prstGeom>
          <a:solidFill>
            <a:srgbClr val="F9B104"/>
          </a:solidFill>
          <a:ln>
            <a:noFill/>
          </a:ln>
        </p:spPr>
        <p:txBody>
          <a:bodyPr lIns="72000" tIns="72000" rIns="72000" bIns="72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They will begin on 4</a:t>
            </a:r>
            <a:r>
              <a:rPr lang="en-GB" altLang="en-US" baseline="30000" dirty="0">
                <a:solidFill>
                  <a:schemeClr val="bg1"/>
                </a:solidFill>
              </a:rPr>
              <a:t>th</a:t>
            </a:r>
            <a:r>
              <a:rPr lang="en-GB" altLang="en-US" dirty="0">
                <a:solidFill>
                  <a:schemeClr val="bg1"/>
                </a:solidFill>
              </a:rPr>
              <a:t> March and last for ten days.</a:t>
            </a:r>
          </a:p>
        </p:txBody>
      </p:sp>
      <p:pic>
        <p:nvPicPr>
          <p:cNvPr id="9222" name="Picture 11">
            <a:extLst>
              <a:ext uri="{FF2B5EF4-FFF2-40B4-BE49-F238E27FC236}">
                <a16:creationId xmlns:a16="http://schemas.microsoft.com/office/drawing/2014/main" id="{154D8940-44B1-40BB-954D-C3DD259D5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4255" y="2875707"/>
            <a:ext cx="3606553" cy="255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3">
            <a:extLst>
              <a:ext uri="{FF2B5EF4-FFF2-40B4-BE49-F238E27FC236}">
                <a16:creationId xmlns:a16="http://schemas.microsoft.com/office/drawing/2014/main" id="{ED6BBC0A-162C-46FF-BB78-860FD42E8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14465" y="3040590"/>
            <a:ext cx="2634683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Rectangle: Rounded Corners 15">
            <a:extLst>
              <a:ext uri="{FF2B5EF4-FFF2-40B4-BE49-F238E27FC236}">
                <a16:creationId xmlns:a16="http://schemas.microsoft.com/office/drawing/2014/main" id="{6B341B7E-B080-4D49-B8F0-3BC043E69B79}"/>
              </a:ext>
            </a:extLst>
          </p:cNvPr>
          <p:cNvSpPr>
            <a:spLocks/>
          </p:cNvSpPr>
          <p:nvPr/>
        </p:nvSpPr>
        <p:spPr bwMode="auto">
          <a:xfrm>
            <a:off x="5468938" y="2045976"/>
            <a:ext cx="2725737" cy="547779"/>
          </a:xfrm>
          <a:prstGeom prst="roundRect">
            <a:avLst>
              <a:gd name="adj" fmla="val 16667"/>
            </a:avLst>
          </a:prstGeom>
          <a:solidFill>
            <a:srgbClr val="E50650"/>
          </a:solidFill>
          <a:ln>
            <a:noFill/>
          </a:ln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This is the Chinese flag.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99E749FF-0F15-4CB2-B70A-E07546949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>
                <a:latin typeface="Twinkl" panose="02000000000000000000" pitchFamily="2" charset="0"/>
              </a:rPr>
              <a:t>All around the World</a:t>
            </a:r>
            <a:endParaRPr lang="en-GB" altLang="en-US"/>
          </a:p>
        </p:txBody>
      </p:sp>
      <p:sp>
        <p:nvSpPr>
          <p:cNvPr id="10243" name="Rectangle: Rounded Corners 3">
            <a:extLst>
              <a:ext uri="{FF2B5EF4-FFF2-40B4-BE49-F238E27FC236}">
                <a16:creationId xmlns:a16="http://schemas.microsoft.com/office/drawing/2014/main" id="{99903BE6-A769-46A7-8D27-94B6DBCDB80A}"/>
              </a:ext>
            </a:extLst>
          </p:cNvPr>
          <p:cNvSpPr>
            <a:spLocks/>
          </p:cNvSpPr>
          <p:nvPr/>
        </p:nvSpPr>
        <p:spPr bwMode="auto">
          <a:xfrm>
            <a:off x="760413" y="1795463"/>
            <a:ext cx="6642100" cy="854075"/>
          </a:xfrm>
          <a:prstGeom prst="roundRect">
            <a:avLst>
              <a:gd name="adj" fmla="val 16667"/>
            </a:avLst>
          </a:prstGeom>
          <a:solidFill>
            <a:srgbClr val="4FB0E4"/>
          </a:solidFill>
          <a:ln>
            <a:noFill/>
          </a:ln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bg1"/>
                </a:solidFill>
              </a:rPr>
              <a:t>There are hundreds of athletes from all around the world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bg1"/>
                </a:solidFill>
              </a:rPr>
              <a:t>taking part in the Winter Paralympics.</a:t>
            </a:r>
            <a:endParaRPr lang="en-GB" altLang="en-US" dirty="0">
              <a:solidFill>
                <a:schemeClr val="bg1"/>
              </a:solidFill>
            </a:endParaRPr>
          </a:p>
        </p:txBody>
      </p:sp>
      <p:pic>
        <p:nvPicPr>
          <p:cNvPr id="10244" name="Picture 5">
            <a:extLst>
              <a:ext uri="{FF2B5EF4-FFF2-40B4-BE49-F238E27FC236}">
                <a16:creationId xmlns:a16="http://schemas.microsoft.com/office/drawing/2014/main" id="{8E580375-5C50-45E9-AC1F-3828E8B5C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59375" y="1438436"/>
            <a:ext cx="3203575" cy="3735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Rectangle: Rounded Corners 10">
            <a:extLst>
              <a:ext uri="{FF2B5EF4-FFF2-40B4-BE49-F238E27FC236}">
                <a16:creationId xmlns:a16="http://schemas.microsoft.com/office/drawing/2014/main" id="{AF9FB366-4023-403B-A5DB-89B0E923B27A}"/>
              </a:ext>
            </a:extLst>
          </p:cNvPr>
          <p:cNvSpPr>
            <a:spLocks/>
          </p:cNvSpPr>
          <p:nvPr/>
        </p:nvSpPr>
        <p:spPr bwMode="auto">
          <a:xfrm>
            <a:off x="2454275" y="5437188"/>
            <a:ext cx="5411788" cy="547687"/>
          </a:xfrm>
          <a:prstGeom prst="roundRect">
            <a:avLst>
              <a:gd name="adj" fmla="val 16667"/>
            </a:avLst>
          </a:prstGeom>
          <a:solidFill>
            <a:srgbClr val="7868AC"/>
          </a:solidFill>
          <a:ln>
            <a:noFill/>
          </a:ln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bg1"/>
                </a:solidFill>
              </a:rPr>
              <a:t>There are 76 gold medals to be won.</a:t>
            </a:r>
            <a:endParaRPr lang="en-GB" altLang="en-US" dirty="0">
              <a:solidFill>
                <a:schemeClr val="bg1"/>
              </a:solidFill>
            </a:endParaRPr>
          </a:p>
        </p:txBody>
      </p:sp>
      <p:pic>
        <p:nvPicPr>
          <p:cNvPr id="10246" name="Picture 13">
            <a:extLst>
              <a:ext uri="{FF2B5EF4-FFF2-40B4-BE49-F238E27FC236}">
                <a16:creationId xmlns:a16="http://schemas.microsoft.com/office/drawing/2014/main" id="{C450A800-59A1-4E8B-8225-740BFB4814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9" b="26375"/>
          <a:stretch/>
        </p:blipFill>
        <p:spPr bwMode="auto">
          <a:xfrm>
            <a:off x="647700" y="2809875"/>
            <a:ext cx="3086100" cy="360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44682003-0C17-4A08-8616-4DFF7CECD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>
                <a:latin typeface="Twinkl" panose="02000000000000000000" pitchFamily="2" charset="0"/>
              </a:rPr>
              <a:t>Paralympic Athletes</a:t>
            </a:r>
            <a:endParaRPr lang="en-GB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469A8B-5D5B-45C7-92DF-998F5E936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888" y="1357313"/>
            <a:ext cx="7632700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Athletes who take part in the Winter Paralympics have a physical disability. That means some athletes will need to use different equipment.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Some might need support from others so that they can take part.</a:t>
            </a:r>
          </a:p>
        </p:txBody>
      </p:sp>
      <p:sp>
        <p:nvSpPr>
          <p:cNvPr id="4" name="Cross Country Skiing">
            <a:extLst>
              <a:ext uri="{FF2B5EF4-FFF2-40B4-BE49-F238E27FC236}">
                <a16:creationId xmlns:a16="http://schemas.microsoft.com/office/drawing/2014/main" id="{B6A6F502-9F18-48E6-A945-FFD1F22C2144}"/>
              </a:ext>
            </a:extLst>
          </p:cNvPr>
          <p:cNvSpPr>
            <a:spLocks/>
          </p:cNvSpPr>
          <p:nvPr/>
        </p:nvSpPr>
        <p:spPr bwMode="auto">
          <a:xfrm>
            <a:off x="735013" y="4686300"/>
            <a:ext cx="3354387" cy="1466850"/>
          </a:xfrm>
          <a:prstGeom prst="roundRect">
            <a:avLst>
              <a:gd name="adj" fmla="val 16667"/>
            </a:avLst>
          </a:prstGeom>
          <a:solidFill>
            <a:srgbClr val="4FB0E4"/>
          </a:solidFill>
          <a:ln>
            <a:noFill/>
          </a:ln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An athlete who usually uses a wheelchair will need to sit down to ski. This is called a sit ski.</a:t>
            </a:r>
          </a:p>
        </p:txBody>
      </p:sp>
      <p:sp>
        <p:nvSpPr>
          <p:cNvPr id="6" name="Cross Country Skiing">
            <a:extLst>
              <a:ext uri="{FF2B5EF4-FFF2-40B4-BE49-F238E27FC236}">
                <a16:creationId xmlns:a16="http://schemas.microsoft.com/office/drawing/2014/main" id="{198384C4-A49B-4360-B980-C384027C9B1D}"/>
              </a:ext>
            </a:extLst>
          </p:cNvPr>
          <p:cNvSpPr>
            <a:spLocks/>
          </p:cNvSpPr>
          <p:nvPr/>
        </p:nvSpPr>
        <p:spPr bwMode="auto">
          <a:xfrm>
            <a:off x="4457700" y="4686300"/>
            <a:ext cx="3925888" cy="1466850"/>
          </a:xfrm>
          <a:prstGeom prst="roundRect">
            <a:avLst>
              <a:gd name="adj" fmla="val 16667"/>
            </a:avLst>
          </a:prstGeom>
          <a:solidFill>
            <a:srgbClr val="E50650"/>
          </a:solidFill>
          <a:ln>
            <a:noFill/>
          </a:ln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A skier who cannot see very well will have a guide with them. The guide will help them to know where they are going.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73A89B-A360-4553-8602-4083CFA656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1" t="12375" b="30327"/>
          <a:stretch>
            <a:fillRect/>
          </a:stretch>
        </p:blipFill>
        <p:spPr bwMode="auto">
          <a:xfrm>
            <a:off x="750888" y="2538413"/>
            <a:ext cx="333851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C99846-AEC0-4EC7-A5B1-E3E31B745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57" b="5019"/>
          <a:stretch>
            <a:fillRect/>
          </a:stretch>
        </p:blipFill>
        <p:spPr bwMode="auto">
          <a:xfrm>
            <a:off x="4457700" y="2538413"/>
            <a:ext cx="392588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Box 21">
            <a:extLst>
              <a:ext uri="{FF2B5EF4-FFF2-40B4-BE49-F238E27FC236}">
                <a16:creationId xmlns:a16="http://schemas.microsoft.com/office/drawing/2014/main" id="{B8B5ACA8-2226-4469-A93D-79491ACA5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238" y="6245225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tirebitermedia , sowwg2017 (@flickr.com) - granted under creative commons licence – attribution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1320E4AE-ACC0-4E64-919B-26BCE344A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>
                <a:latin typeface="Twinkl" panose="02000000000000000000" pitchFamily="2" charset="0"/>
              </a:rPr>
              <a:t>Winter Sports</a:t>
            </a:r>
            <a:endParaRPr lang="en-GB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8DD734-9B01-417C-BC7E-E029AF9BF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" y="1258888"/>
            <a:ext cx="76850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There are six sports in the Winter Paralympics.</a:t>
            </a:r>
          </a:p>
        </p:txBody>
      </p:sp>
      <p:sp>
        <p:nvSpPr>
          <p:cNvPr id="5" name="Alpine Text">
            <a:extLst>
              <a:ext uri="{FF2B5EF4-FFF2-40B4-BE49-F238E27FC236}">
                <a16:creationId xmlns:a16="http://schemas.microsoft.com/office/drawing/2014/main" id="{9BB5DEC3-8753-4A0A-9F12-96746C723D0B}"/>
              </a:ext>
            </a:extLst>
          </p:cNvPr>
          <p:cNvSpPr>
            <a:spLocks/>
          </p:cNvSpPr>
          <p:nvPr/>
        </p:nvSpPr>
        <p:spPr bwMode="auto">
          <a:xfrm>
            <a:off x="731838" y="2212975"/>
            <a:ext cx="1692275" cy="547688"/>
          </a:xfrm>
          <a:prstGeom prst="roundRect">
            <a:avLst>
              <a:gd name="adj" fmla="val 16667"/>
            </a:avLst>
          </a:prstGeom>
          <a:solidFill>
            <a:srgbClr val="4FB0E4"/>
          </a:solidFill>
          <a:ln>
            <a:noFill/>
          </a:ln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alpine skiing</a:t>
            </a:r>
          </a:p>
        </p:txBody>
      </p:sp>
      <p:sp>
        <p:nvSpPr>
          <p:cNvPr id="8" name="Cross Country Skiing Text">
            <a:extLst>
              <a:ext uri="{FF2B5EF4-FFF2-40B4-BE49-F238E27FC236}">
                <a16:creationId xmlns:a16="http://schemas.microsoft.com/office/drawing/2014/main" id="{FF8E78B4-6FCC-4B1B-B48C-0850905FD684}"/>
              </a:ext>
            </a:extLst>
          </p:cNvPr>
          <p:cNvSpPr>
            <a:spLocks/>
          </p:cNvSpPr>
          <p:nvPr/>
        </p:nvSpPr>
        <p:spPr bwMode="auto">
          <a:xfrm>
            <a:off x="735013" y="3695700"/>
            <a:ext cx="2441575" cy="547688"/>
          </a:xfrm>
          <a:prstGeom prst="roundRect">
            <a:avLst>
              <a:gd name="adj" fmla="val 16667"/>
            </a:avLst>
          </a:prstGeom>
          <a:solidFill>
            <a:srgbClr val="7868AC"/>
          </a:solidFill>
          <a:ln>
            <a:noFill/>
          </a:ln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cross country skiing</a:t>
            </a:r>
          </a:p>
        </p:txBody>
      </p:sp>
      <p:sp>
        <p:nvSpPr>
          <p:cNvPr id="9" name="Biathlon text">
            <a:extLst>
              <a:ext uri="{FF2B5EF4-FFF2-40B4-BE49-F238E27FC236}">
                <a16:creationId xmlns:a16="http://schemas.microsoft.com/office/drawing/2014/main" id="{41F1478D-5991-4743-874D-AE268DFEB973}"/>
              </a:ext>
            </a:extLst>
          </p:cNvPr>
          <p:cNvSpPr>
            <a:spLocks/>
          </p:cNvSpPr>
          <p:nvPr/>
        </p:nvSpPr>
        <p:spPr bwMode="auto">
          <a:xfrm>
            <a:off x="723900" y="2954338"/>
            <a:ext cx="1157288" cy="547687"/>
          </a:xfrm>
          <a:prstGeom prst="roundRect">
            <a:avLst>
              <a:gd name="adj" fmla="val 16667"/>
            </a:avLst>
          </a:prstGeom>
          <a:solidFill>
            <a:srgbClr val="E50650"/>
          </a:solidFill>
          <a:ln>
            <a:noFill/>
          </a:ln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biathlon</a:t>
            </a:r>
          </a:p>
        </p:txBody>
      </p:sp>
      <p:sp>
        <p:nvSpPr>
          <p:cNvPr id="13" name="Ice Sledge Hocky Text">
            <a:extLst>
              <a:ext uri="{FF2B5EF4-FFF2-40B4-BE49-F238E27FC236}">
                <a16:creationId xmlns:a16="http://schemas.microsoft.com/office/drawing/2014/main" id="{ADFD91AD-5613-49DD-A5B7-2E4B68DF96DE}"/>
              </a:ext>
            </a:extLst>
          </p:cNvPr>
          <p:cNvSpPr>
            <a:spLocks/>
          </p:cNvSpPr>
          <p:nvPr/>
        </p:nvSpPr>
        <p:spPr bwMode="auto">
          <a:xfrm>
            <a:off x="6083300" y="2212975"/>
            <a:ext cx="2327275" cy="547688"/>
          </a:xfrm>
          <a:prstGeom prst="roundRect">
            <a:avLst>
              <a:gd name="adj" fmla="val 16667"/>
            </a:avLst>
          </a:prstGeom>
          <a:solidFill>
            <a:srgbClr val="7868AC"/>
          </a:solidFill>
          <a:ln>
            <a:noFill/>
          </a:ln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ice sledge hockey</a:t>
            </a:r>
          </a:p>
        </p:txBody>
      </p:sp>
      <p:sp>
        <p:nvSpPr>
          <p:cNvPr id="12" name="Snowboarding text">
            <a:extLst>
              <a:ext uri="{FF2B5EF4-FFF2-40B4-BE49-F238E27FC236}">
                <a16:creationId xmlns:a16="http://schemas.microsoft.com/office/drawing/2014/main" id="{4BBCBB57-5804-43AD-B85B-ACABACE2591E}"/>
              </a:ext>
            </a:extLst>
          </p:cNvPr>
          <p:cNvSpPr>
            <a:spLocks/>
          </p:cNvSpPr>
          <p:nvPr/>
        </p:nvSpPr>
        <p:spPr bwMode="auto">
          <a:xfrm>
            <a:off x="6556375" y="2954338"/>
            <a:ext cx="1854200" cy="547687"/>
          </a:xfrm>
          <a:prstGeom prst="roundRect">
            <a:avLst>
              <a:gd name="adj" fmla="val 16667"/>
            </a:avLst>
          </a:prstGeom>
          <a:solidFill>
            <a:srgbClr val="4FB0E4"/>
          </a:solidFill>
          <a:ln>
            <a:noFill/>
          </a:ln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snowboarding</a:t>
            </a:r>
            <a:endParaRPr lang="en-GB" altLang="en-US" sz="1600" dirty="0">
              <a:solidFill>
                <a:schemeClr val="bg1"/>
              </a:solidFill>
            </a:endParaRPr>
          </a:p>
        </p:txBody>
      </p:sp>
      <p:sp>
        <p:nvSpPr>
          <p:cNvPr id="14" name="Wheelchair CurlingText">
            <a:extLst>
              <a:ext uri="{FF2B5EF4-FFF2-40B4-BE49-F238E27FC236}">
                <a16:creationId xmlns:a16="http://schemas.microsoft.com/office/drawing/2014/main" id="{58048C17-74DB-43CF-BDDA-92364B56C293}"/>
              </a:ext>
            </a:extLst>
          </p:cNvPr>
          <p:cNvSpPr>
            <a:spLocks/>
          </p:cNvSpPr>
          <p:nvPr/>
        </p:nvSpPr>
        <p:spPr bwMode="auto">
          <a:xfrm>
            <a:off x="6161088" y="3695700"/>
            <a:ext cx="2249487" cy="547688"/>
          </a:xfrm>
          <a:prstGeom prst="roundRect">
            <a:avLst>
              <a:gd name="adj" fmla="val 16667"/>
            </a:avLst>
          </a:prstGeom>
          <a:solidFill>
            <a:srgbClr val="E50650"/>
          </a:solidFill>
          <a:ln>
            <a:noFill/>
          </a:ln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wheelchair curling</a:t>
            </a:r>
          </a:p>
        </p:txBody>
      </p:sp>
      <p:pic>
        <p:nvPicPr>
          <p:cNvPr id="7" name="Alpine Skiing">
            <a:extLst>
              <a:ext uri="{FF2B5EF4-FFF2-40B4-BE49-F238E27FC236}">
                <a16:creationId xmlns:a16="http://schemas.microsoft.com/office/drawing/2014/main" id="{C0ED5CD2-1E95-4DEB-97BD-63A7C67E7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0125" y="2114662"/>
            <a:ext cx="2516188" cy="20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ross Country">
            <a:extLst>
              <a:ext uri="{FF2B5EF4-FFF2-40B4-BE49-F238E27FC236}">
                <a16:creationId xmlns:a16="http://schemas.microsoft.com/office/drawing/2014/main" id="{5E5F9817-A946-4FAE-8FD3-1A95A3FBC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6542" y="2060575"/>
            <a:ext cx="1807404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ce Sledge Hockey">
            <a:extLst>
              <a:ext uri="{FF2B5EF4-FFF2-40B4-BE49-F238E27FC236}">
                <a16:creationId xmlns:a16="http://schemas.microsoft.com/office/drawing/2014/main" id="{0D1F4D60-6A14-46C6-857C-156EFE283F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33750" y="2218357"/>
            <a:ext cx="2697163" cy="211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Question Text">
            <a:extLst>
              <a:ext uri="{FF2B5EF4-FFF2-40B4-BE49-F238E27FC236}">
                <a16:creationId xmlns:a16="http://schemas.microsoft.com/office/drawing/2014/main" id="{C4425ED8-2837-490E-8A7C-D34230E5BCBB}"/>
              </a:ext>
            </a:extLst>
          </p:cNvPr>
          <p:cNvSpPr/>
          <p:nvPr/>
        </p:nvSpPr>
        <p:spPr>
          <a:xfrm>
            <a:off x="1027113" y="5414963"/>
            <a:ext cx="7081837" cy="836612"/>
          </a:xfrm>
          <a:prstGeom prst="roundRect">
            <a:avLst/>
          </a:prstGeom>
          <a:noFill/>
          <a:ln w="38100">
            <a:solidFill>
              <a:srgbClr val="F9B1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</a:rPr>
              <a:t>What sort of weather does there need to be for the Winter Paralympics?</a:t>
            </a:r>
            <a:r>
              <a:rPr lang="en-GB" sz="1600" dirty="0"/>
              <a:t>?</a:t>
            </a:r>
          </a:p>
        </p:txBody>
      </p:sp>
      <p:pic>
        <p:nvPicPr>
          <p:cNvPr id="18" name="Snowboard">
            <a:extLst>
              <a:ext uri="{FF2B5EF4-FFF2-40B4-BE49-F238E27FC236}">
                <a16:creationId xmlns:a16="http://schemas.microsoft.com/office/drawing/2014/main" id="{6846A5AE-4493-4A7E-ACCA-172A207796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71850" y="1992769"/>
            <a:ext cx="2243138" cy="261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Wheelchair Curling">
            <a:extLst>
              <a:ext uri="{FF2B5EF4-FFF2-40B4-BE49-F238E27FC236}">
                <a16:creationId xmlns:a16="http://schemas.microsoft.com/office/drawing/2014/main" id="{8F62F765-3593-4DB6-B2CC-FABD58A38F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28975" y="2079743"/>
            <a:ext cx="2735263" cy="22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Biathlon">
            <a:extLst>
              <a:ext uri="{FF2B5EF4-FFF2-40B4-BE49-F238E27FC236}">
                <a16:creationId xmlns:a16="http://schemas.microsoft.com/office/drawing/2014/main" id="{803DBCF0-3503-4003-925B-B9F5CACF4B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25" y="2303463"/>
            <a:ext cx="27686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Think About it">
            <a:extLst>
              <a:ext uri="{FF2B5EF4-FFF2-40B4-BE49-F238E27FC236}">
                <a16:creationId xmlns:a16="http://schemas.microsoft.com/office/drawing/2014/main" id="{95220AF8-1B65-4DC6-B62E-E5C9EE06FA65}"/>
              </a:ext>
            </a:extLst>
          </p:cNvPr>
          <p:cNvGrpSpPr>
            <a:grpSpLocks/>
          </p:cNvGrpSpPr>
          <p:nvPr/>
        </p:nvGrpSpPr>
        <p:grpSpPr bwMode="auto">
          <a:xfrm>
            <a:off x="550863" y="4730750"/>
            <a:ext cx="2944812" cy="976313"/>
            <a:chOff x="5258327" y="1991386"/>
            <a:chExt cx="2945392" cy="977375"/>
          </a:xfrm>
        </p:grpSpPr>
        <p:sp>
          <p:nvSpPr>
            <p:cNvPr id="12308" name="Rectangle: Rounded Corners 18">
              <a:extLst>
                <a:ext uri="{FF2B5EF4-FFF2-40B4-BE49-F238E27FC236}">
                  <a16:creationId xmlns:a16="http://schemas.microsoft.com/office/drawing/2014/main" id="{6A0CEDAF-9A99-4A0D-829A-9D708AA7B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422" y="2147093"/>
              <a:ext cx="2579297" cy="547779"/>
            </a:xfrm>
            <a:prstGeom prst="roundRect">
              <a:avLst>
                <a:gd name="adj" fmla="val 16667"/>
              </a:avLst>
            </a:prstGeom>
            <a:solidFill>
              <a:srgbClr val="F9B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08000" tIns="108000" rIns="108000" bIns="10800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anose="02000000000000000000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anose="02000000000000000000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bg1"/>
                  </a:solidFill>
                </a:rPr>
                <a:t>          Think about it</a:t>
              </a:r>
            </a:p>
          </p:txBody>
        </p:sp>
        <p:pic>
          <p:nvPicPr>
            <p:cNvPr id="12309" name="Picture 20">
              <a:extLst>
                <a:ext uri="{FF2B5EF4-FFF2-40B4-BE49-F238E27FC236}">
                  <a16:creationId xmlns:a16="http://schemas.microsoft.com/office/drawing/2014/main" id="{E649C7DE-F1D1-4A14-A53F-4035AA739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8327" y="1991386"/>
              <a:ext cx="1227820" cy="977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Click For Text">
            <a:extLst>
              <a:ext uri="{FF2B5EF4-FFF2-40B4-BE49-F238E27FC236}">
                <a16:creationId xmlns:a16="http://schemas.microsoft.com/office/drawing/2014/main" id="{BBD8F1A2-DDB8-451A-9621-14DCA2A20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850" y="5654675"/>
            <a:ext cx="559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Click the thought bubble for an interesting question!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B3F7D8C-EB2A-4D03-AC03-5A0DC0849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" y="1841500"/>
            <a:ext cx="76850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chemeClr val="tx1"/>
                </a:solidFill>
              </a:rPr>
              <a:t>Click each event name.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 nodeType="clickPar">
                      <p:stCondLst>
                        <p:cond delay="0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 nodeType="clickPar">
                      <p:stCondLst>
                        <p:cond delay="0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 nodeType="clickPar">
                      <p:stCondLst>
                        <p:cond delay="0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8" grpId="0" animBg="1"/>
      <p:bldP spid="9" grpId="0" animBg="1"/>
      <p:bldP spid="13" grpId="0" animBg="1"/>
      <p:bldP spid="12" grpId="0" animBg="1"/>
      <p:bldP spid="14" grpId="0" animBg="1"/>
      <p:bldP spid="3" grpId="0" animBg="1"/>
      <p:bldP spid="23" grpId="0"/>
      <p:bldP spid="23" grpId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itle 1">
            <a:extLst>
              <a:ext uri="{FF2B5EF4-FFF2-40B4-BE49-F238E27FC236}">
                <a16:creationId xmlns:a16="http://schemas.microsoft.com/office/drawing/2014/main" id="{B976026B-0988-45A4-BBEB-3DD5161B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dirty="0">
                <a:latin typeface="Twinkl" panose="02000000000000000000" pitchFamily="2" charset="0"/>
              </a:rPr>
              <a:t>Mascot for 2022</a:t>
            </a:r>
            <a:endParaRPr lang="en-GB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D9F82B-86BE-4007-B2EC-D073C886B9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" y="1473200"/>
            <a:ext cx="7686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The 2022 Winter Paralympics mascot is </a:t>
            </a:r>
            <a:r>
              <a:rPr lang="en-GB" altLang="en-US" dirty="0" err="1">
                <a:solidFill>
                  <a:schemeClr val="tx1"/>
                </a:solidFill>
              </a:rPr>
              <a:t>Shuey</a:t>
            </a:r>
            <a:r>
              <a:rPr lang="en-GB" altLang="en-US" dirty="0">
                <a:solidFill>
                  <a:schemeClr val="tx1"/>
                </a:solidFill>
              </a:rPr>
              <a:t> </a:t>
            </a:r>
            <a:r>
              <a:rPr lang="en-GB" altLang="en-US" dirty="0" err="1">
                <a:solidFill>
                  <a:schemeClr val="tx1"/>
                </a:solidFill>
              </a:rPr>
              <a:t>Rhon</a:t>
            </a:r>
            <a:r>
              <a:rPr lang="en-GB" altLang="en-US" dirty="0">
                <a:solidFill>
                  <a:schemeClr val="tx1"/>
                </a:solidFill>
              </a:rPr>
              <a:t> </a:t>
            </a:r>
            <a:r>
              <a:rPr lang="en-GB" altLang="en-US" dirty="0" err="1">
                <a:solidFill>
                  <a:schemeClr val="tx1"/>
                </a:solidFill>
              </a:rPr>
              <a:t>Rhon</a:t>
            </a:r>
            <a:r>
              <a:rPr lang="en-GB" alt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9AA9CFA-74F1-4625-B9B3-ABCC056B8713}"/>
              </a:ext>
            </a:extLst>
          </p:cNvPr>
          <p:cNvSpPr>
            <a:spLocks/>
          </p:cNvSpPr>
          <p:nvPr/>
        </p:nvSpPr>
        <p:spPr bwMode="auto">
          <a:xfrm>
            <a:off x="876300" y="2046288"/>
            <a:ext cx="3695700" cy="547687"/>
          </a:xfrm>
          <a:prstGeom prst="roundRect">
            <a:avLst>
              <a:gd name="adj" fmla="val 16667"/>
            </a:avLst>
          </a:prstGeom>
          <a:solidFill>
            <a:srgbClr val="4FB0E4"/>
          </a:solidFill>
          <a:ln>
            <a:noFill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It is based on a Chinese lantern.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D310C5-ABE8-4799-8210-21D9FBCCEE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70000" y="2797175"/>
            <a:ext cx="3093502" cy="2964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ross Country Skiing Text">
            <a:hlinkClick r:id="rId3"/>
            <a:extLst>
              <a:ext uri="{FF2B5EF4-FFF2-40B4-BE49-F238E27FC236}">
                <a16:creationId xmlns:a16="http://schemas.microsoft.com/office/drawing/2014/main" id="{3BD0EA5F-D932-426C-9F93-4EFFA5D3EAD7}"/>
              </a:ext>
            </a:extLst>
          </p:cNvPr>
          <p:cNvSpPr>
            <a:spLocks/>
          </p:cNvSpPr>
          <p:nvPr/>
        </p:nvSpPr>
        <p:spPr bwMode="auto">
          <a:xfrm>
            <a:off x="5164673" y="4061658"/>
            <a:ext cx="3093502" cy="854246"/>
          </a:xfrm>
          <a:prstGeom prst="roundRect">
            <a:avLst>
              <a:gd name="adj" fmla="val 16667"/>
            </a:avLst>
          </a:prstGeom>
          <a:solidFill>
            <a:srgbClr val="7868AC"/>
          </a:solidFill>
          <a:ln>
            <a:noFill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bg1"/>
                </a:solidFill>
              </a:rPr>
              <a:t>Click here to meet </a:t>
            </a:r>
            <a:r>
              <a:rPr lang="en-US" altLang="en-US" dirty="0" err="1">
                <a:solidFill>
                  <a:schemeClr val="bg1"/>
                </a:solidFill>
              </a:rPr>
              <a:t>Shuey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err="1">
                <a:solidFill>
                  <a:schemeClr val="bg1"/>
                </a:solidFill>
              </a:rPr>
              <a:t>Rhon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err="1">
                <a:solidFill>
                  <a:schemeClr val="bg1"/>
                </a:solidFill>
              </a:rPr>
              <a:t>Rhon</a:t>
            </a:r>
            <a:r>
              <a:rPr lang="en-US" altLang="en-US" dirty="0">
                <a:solidFill>
                  <a:schemeClr val="bg1"/>
                </a:solidFill>
              </a:rPr>
              <a:t>!</a:t>
            </a:r>
            <a:endParaRPr lang="en-GB" altLang="en-US" dirty="0">
              <a:solidFill>
                <a:schemeClr val="bg1"/>
              </a:solidFill>
            </a:endParaRPr>
          </a:p>
        </p:txBody>
      </p:sp>
      <p:sp>
        <p:nvSpPr>
          <p:cNvPr id="13" name="Biathlon text">
            <a:extLst>
              <a:ext uri="{FF2B5EF4-FFF2-40B4-BE49-F238E27FC236}">
                <a16:creationId xmlns:a16="http://schemas.microsoft.com/office/drawing/2014/main" id="{6D5DB864-D7FB-4674-92E8-A0279E7ED34F}"/>
              </a:ext>
            </a:extLst>
          </p:cNvPr>
          <p:cNvSpPr>
            <a:spLocks/>
          </p:cNvSpPr>
          <p:nvPr/>
        </p:nvSpPr>
        <p:spPr bwMode="auto">
          <a:xfrm>
            <a:off x="5417243" y="2797175"/>
            <a:ext cx="2588361" cy="1160713"/>
          </a:xfrm>
          <a:prstGeom prst="roundRect">
            <a:avLst>
              <a:gd name="adj" fmla="val 16667"/>
            </a:avLst>
          </a:prstGeom>
          <a:solidFill>
            <a:srgbClr val="E50650"/>
          </a:solidFill>
          <a:ln>
            <a:noFill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bg1"/>
                </a:solidFill>
              </a:rPr>
              <a:t>Chinese lanterns are a symbol of success and celebration.</a:t>
            </a:r>
            <a:endParaRPr lang="en-GB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81442-3BC9-41BF-B3D1-5B8614027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</a:t>
            </a:r>
            <a:endParaRPr lang="en-GB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D1FE548-B369-4A50-9B46-637677D57E02}"/>
              </a:ext>
            </a:extLst>
          </p:cNvPr>
          <p:cNvSpPr/>
          <p:nvPr/>
        </p:nvSpPr>
        <p:spPr>
          <a:xfrm>
            <a:off x="4207668" y="2693035"/>
            <a:ext cx="2557463" cy="2292812"/>
          </a:xfrm>
          <a:prstGeom prst="roundRect">
            <a:avLst>
              <a:gd name="adj" fmla="val 6299"/>
            </a:avLst>
          </a:prstGeom>
          <a:noFill/>
          <a:ln w="38100">
            <a:solidFill>
              <a:srgbClr val="E50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20DED7-B625-492B-B3CD-8ADAB1479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311" y="3182634"/>
            <a:ext cx="254049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Mascots are often based on animals. What animal do you think would make a good mascot for the Winter Paralympics?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F2632-2182-4EF4-B5C3-11D4D4C4B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3556" y="3550817"/>
            <a:ext cx="23034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Click the thought bubble for an interesting question!</a:t>
            </a:r>
          </a:p>
        </p:txBody>
      </p:sp>
      <p:grpSp>
        <p:nvGrpSpPr>
          <p:cNvPr id="6" name="Think About it">
            <a:extLst>
              <a:ext uri="{FF2B5EF4-FFF2-40B4-BE49-F238E27FC236}">
                <a16:creationId xmlns:a16="http://schemas.microsoft.com/office/drawing/2014/main" id="{5B6ABE86-7482-496A-A1A7-2CC1E4F8FB8B}"/>
              </a:ext>
            </a:extLst>
          </p:cNvPr>
          <p:cNvGrpSpPr>
            <a:grpSpLocks/>
          </p:cNvGrpSpPr>
          <p:nvPr/>
        </p:nvGrpSpPr>
        <p:grpSpPr bwMode="auto">
          <a:xfrm>
            <a:off x="3858418" y="2335848"/>
            <a:ext cx="2946400" cy="977900"/>
            <a:chOff x="5258327" y="1991386"/>
            <a:chExt cx="2945392" cy="977375"/>
          </a:xfrm>
        </p:grpSpPr>
        <p:sp>
          <p:nvSpPr>
            <p:cNvPr id="7" name="Rectangle: Rounded Corners 11">
              <a:extLst>
                <a:ext uri="{FF2B5EF4-FFF2-40B4-BE49-F238E27FC236}">
                  <a16:creationId xmlns:a16="http://schemas.microsoft.com/office/drawing/2014/main" id="{FA392C9D-FEF4-4F2D-A53D-502AB58B0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422" y="2147093"/>
              <a:ext cx="2579297" cy="547779"/>
            </a:xfrm>
            <a:prstGeom prst="roundRect">
              <a:avLst>
                <a:gd name="adj" fmla="val 16667"/>
              </a:avLst>
            </a:prstGeom>
            <a:solidFill>
              <a:srgbClr val="E506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08000" tIns="108000" rIns="108000" bIns="10800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anose="02000000000000000000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anose="02000000000000000000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00000000000000000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bg1"/>
                  </a:solidFill>
                </a:rPr>
                <a:t>          Think about it</a:t>
              </a:r>
            </a:p>
          </p:txBody>
        </p:sp>
        <p:pic>
          <p:nvPicPr>
            <p:cNvPr id="8" name="Picture 17">
              <a:extLst>
                <a:ext uri="{FF2B5EF4-FFF2-40B4-BE49-F238E27FC236}">
                  <a16:creationId xmlns:a16="http://schemas.microsoft.com/office/drawing/2014/main" id="{FBD2A050-568F-4A35-9CC1-F4C020DFC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8327" y="1991386"/>
              <a:ext cx="1227820" cy="977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B0501BB-794F-4E09-9EE4-81E8E25D3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522" y="1473201"/>
            <a:ext cx="1682786" cy="454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8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C2D07FF1-3EB1-4D9E-84F9-D2450425A22C}" vid="{819F8316-0E89-457C-B2A7-A168B6D0BF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477</TotalTime>
  <Words>312</Words>
  <Application>Microsoft Office PowerPoint</Application>
  <PresentationFormat>On-screen Show (4:3)</PresentationFormat>
  <Paragraphs>36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Twinkl SemiBold</vt:lpstr>
      <vt:lpstr>Arial</vt:lpstr>
      <vt:lpstr>Twinkl</vt:lpstr>
      <vt:lpstr>Calibri</vt:lpstr>
      <vt:lpstr>Office Theme</vt:lpstr>
      <vt:lpstr>PowerPoint Presentation</vt:lpstr>
      <vt:lpstr>Winter Paralympics</vt:lpstr>
      <vt:lpstr>All around the World</vt:lpstr>
      <vt:lpstr>Paralympic Athletes</vt:lpstr>
      <vt:lpstr>Winter Sports</vt:lpstr>
      <vt:lpstr>Mascot for 2022</vt:lpstr>
      <vt:lpstr>Reflection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Sabine Drabble</dc:creator>
  <cp:lastModifiedBy>Jon Seaton</cp:lastModifiedBy>
  <cp:revision>26</cp:revision>
  <dcterms:created xsi:type="dcterms:W3CDTF">2018-01-15T10:50:42Z</dcterms:created>
  <dcterms:modified xsi:type="dcterms:W3CDTF">2022-03-03T17:03:55Z</dcterms:modified>
</cp:coreProperties>
</file>