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4"/>
  </p:notesMasterIdLst>
  <p:handoutMasterIdLst>
    <p:handoutMasterId r:id="rId15"/>
  </p:handoutMasterIdLst>
  <p:sldIdLst>
    <p:sldId id="258" r:id="rId2"/>
    <p:sldId id="263" r:id="rId3"/>
    <p:sldId id="264" r:id="rId4"/>
    <p:sldId id="269" r:id="rId5"/>
    <p:sldId id="271" r:id="rId6"/>
    <p:sldId id="270" r:id="rId7"/>
    <p:sldId id="272" r:id="rId8"/>
    <p:sldId id="273" r:id="rId9"/>
    <p:sldId id="274" r:id="rId10"/>
    <p:sldId id="275" r:id="rId11"/>
    <p:sldId id="276" r:id="rId12"/>
    <p:sldId id="267" r:id="rId13"/>
  </p:sldIdLst>
  <p:sldSz cx="9144000" cy="6858000" type="screen4x3"/>
  <p:notesSz cx="6858000" cy="9144000"/>
  <p:embeddedFontLst>
    <p:embeddedFont>
      <p:font typeface="Calibri" panose="020F0502020204030204" pitchFamily="34" charset="0"/>
      <p:regular r:id="rId16"/>
      <p:bold r:id="rId17"/>
      <p:italic r:id="rId18"/>
      <p:boldItalic r:id="rId19"/>
    </p:embeddedFont>
    <p:embeddedFont>
      <p:font typeface="Twinkl" panose="02000000000000000000" pitchFamily="2" charset="77"/>
      <p:regular r:id="rId20"/>
      <p:bold r:id="rId21"/>
    </p:embeddedFont>
    <p:embeddedFont>
      <p:font typeface="Twinkl SemiBold" panose="02000000000000000000" pitchFamily="2" charset="77"/>
      <p:regular r:id="rId22"/>
      <p:bold r:id="rId23"/>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903">
          <p15:clr>
            <a:srgbClr val="A4A3A4"/>
          </p15:clr>
        </p15:guide>
        <p15:guide id="3" pos="340">
          <p15:clr>
            <a:srgbClr val="A4A3A4"/>
          </p15:clr>
        </p15:guide>
        <p15:guide id="4" orient="horz" pos="3974">
          <p15:clr>
            <a:srgbClr val="A4A3A4"/>
          </p15:clr>
        </p15:guide>
        <p15:guide id="5" pos="5443">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16">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DFC3"/>
    <a:srgbClr val="FFEDAA"/>
    <a:srgbClr val="4AA1D9"/>
    <a:srgbClr val="8ACBC0"/>
    <a:srgbClr val="25B7BC"/>
    <a:srgbClr val="F9D121"/>
    <a:srgbClr val="FF72DA"/>
    <a:srgbClr val="944D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334" autoAdjust="0"/>
    <p:restoredTop sz="94660"/>
  </p:normalViewPr>
  <p:slideViewPr>
    <p:cSldViewPr snapToGrid="0">
      <p:cViewPr varScale="1">
        <p:scale>
          <a:sx n="128" d="100"/>
          <a:sy n="128" d="100"/>
        </p:scale>
        <p:origin x="336" y="176"/>
      </p:cViewPr>
      <p:guideLst>
        <p:guide orient="horz" pos="2160"/>
        <p:guide pos="2903"/>
        <p:guide pos="340"/>
        <p:guide orient="horz" pos="3974"/>
        <p:guide pos="5443"/>
        <p:guide orient="horz" pos="346"/>
        <p:guide pos="476"/>
        <p:guide orient="horz" pos="482"/>
        <p:guide orient="horz" pos="3816"/>
        <p:guide pos="5284"/>
      </p:guideLst>
    </p:cSldViewPr>
  </p:slideViewPr>
  <p:notesTextViewPr>
    <p:cViewPr>
      <p:scale>
        <a:sx n="1" d="1"/>
        <a:sy n="1" d="1"/>
      </p:scale>
      <p:origin x="0" y="0"/>
    </p:cViewPr>
  </p:notesTextViewPr>
  <p:notesViewPr>
    <p:cSldViewPr snapToGrid="0">
      <p:cViewPr varScale="1">
        <p:scale>
          <a:sx n="78" d="100"/>
          <a:sy n="78" d="100"/>
        </p:scale>
        <p:origin x="1680"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76CD57-E0C2-456A-A33F-E6D1C541422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996F3598-0ED9-4E18-931E-F6EA027662B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3CAC2461-4BDE-436E-A04B-F7111E7F20E1}" type="datetimeFigureOut">
              <a:rPr lang="en-GB"/>
              <a:pPr>
                <a:defRPr/>
              </a:pPr>
              <a:t>03/07/2022</a:t>
            </a:fld>
            <a:endParaRPr lang="en-GB"/>
          </a:p>
        </p:txBody>
      </p:sp>
      <p:sp>
        <p:nvSpPr>
          <p:cNvPr id="4" name="Footer Placeholder 3">
            <a:extLst>
              <a:ext uri="{FF2B5EF4-FFF2-40B4-BE49-F238E27FC236}">
                <a16:creationId xmlns:a16="http://schemas.microsoft.com/office/drawing/2014/main" id="{DC18C2FF-0F0A-413F-B529-E7CD6AB35FA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a:extLst>
              <a:ext uri="{FF2B5EF4-FFF2-40B4-BE49-F238E27FC236}">
                <a16:creationId xmlns:a16="http://schemas.microsoft.com/office/drawing/2014/main" id="{01079849-0DFB-4715-921E-DF114A277504}"/>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D45FFC14-CBE2-4560-8A25-D0DC357E295B}" type="slidenum">
              <a:rPr lang="en-GB" altLang="en-US"/>
              <a:pPr>
                <a:defRPr/>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1716DDC-E9C7-430E-A3BA-4C3FE45B2E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3E408590-F0AF-4EC3-815A-90D9CAE08582}"/>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E5CC2DE-AF23-4A1A-8A07-1532B8F711CA}" type="datetimeFigureOut">
              <a:rPr lang="en-GB"/>
              <a:pPr>
                <a:defRPr/>
              </a:pPr>
              <a:t>03/07/2022</a:t>
            </a:fld>
            <a:endParaRPr lang="en-GB"/>
          </a:p>
        </p:txBody>
      </p:sp>
      <p:sp>
        <p:nvSpPr>
          <p:cNvPr id="4" name="Slide Image Placeholder 3">
            <a:extLst>
              <a:ext uri="{FF2B5EF4-FFF2-40B4-BE49-F238E27FC236}">
                <a16:creationId xmlns:a16="http://schemas.microsoft.com/office/drawing/2014/main" id="{669B3EC6-81FC-4B97-923E-F69DB7D1F541}"/>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333BB43F-CB9A-4EEE-B299-024108752D9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9780EE31-70DC-481A-87B9-BC6080FF03B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a:extLst>
              <a:ext uri="{FF2B5EF4-FFF2-40B4-BE49-F238E27FC236}">
                <a16:creationId xmlns:a16="http://schemas.microsoft.com/office/drawing/2014/main" id="{4992FCC0-68C0-44FF-B939-8059B1B5813A}"/>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8128EC0B-44F8-4218-B830-E58525C57634}"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4273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9ABD8F8C-D836-461C-B6CB-CD5362E0ABF9}"/>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endParaRPr lang="en-GB" dirty="0"/>
          </a:p>
        </p:txBody>
      </p:sp>
      <p:sp>
        <p:nvSpPr>
          <p:cNvPr id="7" name="Content Placeholder 11"/>
          <p:cNvSpPr>
            <a:spLocks noGrp="1"/>
          </p:cNvSpPr>
          <p:nvPr>
            <p:ph idx="1"/>
          </p:nvPr>
        </p:nvSpPr>
        <p:spPr>
          <a:xfrm>
            <a:off x="755651" y="1513946"/>
            <a:ext cx="7632700" cy="4578880"/>
          </a:xfrm>
        </p:spPr>
        <p:txBody>
          <a:bodyPr lIns="0" tIns="0" rIns="0" bIns="0"/>
          <a:lstStyle>
            <a:lvl1pPr marL="0" indent="0">
              <a:buNone/>
              <a:defRPr baseline="0"/>
            </a:lvl1pPr>
          </a:lstStyle>
          <a:p>
            <a:pPr lvl="0"/>
            <a:r>
              <a:rPr lang="en-US"/>
              <a:t>Click to edit Master text styles</a:t>
            </a:r>
          </a:p>
        </p:txBody>
      </p:sp>
    </p:spTree>
    <p:extLst>
      <p:ext uri="{BB962C8B-B14F-4D97-AF65-F5344CB8AC3E}">
        <p14:creationId xmlns:p14="http://schemas.microsoft.com/office/powerpoint/2010/main" val="460902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99593246-8F7F-4C2E-AB06-E07D4F5D997D}"/>
              </a:ext>
            </a:extLst>
          </p:cNvPr>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4">
            <a:extLst>
              <a:ext uri="{FF2B5EF4-FFF2-40B4-BE49-F238E27FC236}">
                <a16:creationId xmlns:a16="http://schemas.microsoft.com/office/drawing/2014/main" id="{587AE651-38C7-4568-BA28-3F6C605E0F34}"/>
              </a:ext>
            </a:extLst>
          </p:cNvPr>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a:extLst>
              <a:ext uri="{FF2B5EF4-FFF2-40B4-BE49-F238E27FC236}">
                <a16:creationId xmlns:a16="http://schemas.microsoft.com/office/drawing/2014/main" id="{8300F61F-DF78-456C-B1E8-94922DC992FD}"/>
              </a:ext>
            </a:extLst>
          </p:cNvPr>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a:extLst>
              <a:ext uri="{FF2B5EF4-FFF2-40B4-BE49-F238E27FC236}">
                <a16:creationId xmlns:a16="http://schemas.microsoft.com/office/drawing/2014/main" id="{F0409126-9A34-4DF2-B255-CEC0C1CA1EC0}"/>
              </a:ext>
            </a:extLst>
          </p:cNvPr>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a:extLst>
              <a:ext uri="{FF2B5EF4-FFF2-40B4-BE49-F238E27FC236}">
                <a16:creationId xmlns:a16="http://schemas.microsoft.com/office/drawing/2014/main" id="{2F72C529-527C-4C96-8C6C-3F44045FA890}"/>
              </a:ext>
            </a:extLst>
          </p:cNvPr>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Tree>
    <p:extLst>
      <p:ext uri="{BB962C8B-B14F-4D97-AF65-F5344CB8AC3E}">
        <p14:creationId xmlns:p14="http://schemas.microsoft.com/office/powerpoint/2010/main" val="3650185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4021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84698F9-501E-4AED-8683-C13E48D45F4B}"/>
              </a:ext>
            </a:extLst>
          </p:cNvPr>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AF03392-6945-4BFB-8A14-2E71B2953C48}"/>
              </a:ext>
            </a:extLst>
          </p:cNvPr>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18" r:id="rId4"/>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image" Target="../media/image10.tif"/><Relationship Id="rId1" Type="http://schemas.openxmlformats.org/officeDocument/2006/relationships/slideLayout" Target="../slideLayouts/slideLayout2.xml"/><Relationship Id="rId5" Type="http://schemas.openxmlformats.org/officeDocument/2006/relationships/image" Target="../media/image13.tif"/><Relationship Id="rId4" Type="http://schemas.openxmlformats.org/officeDocument/2006/relationships/image" Target="../media/image12.tif"/></Relationships>
</file>

<file path=ppt/slides/_rels/slide11.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1">
            <a:extLst>
              <a:ext uri="{FF2B5EF4-FFF2-40B4-BE49-F238E27FC236}">
                <a16:creationId xmlns:a16="http://schemas.microsoft.com/office/drawing/2014/main" id="{77660D08-4495-4023-A148-D5A421CFC7B9}"/>
              </a:ext>
            </a:extLst>
          </p:cNvPr>
          <p:cNvSpPr>
            <a:spLocks noChangeArrowheads="1"/>
          </p:cNvSpPr>
          <p:nvPr/>
        </p:nvSpPr>
        <p:spPr bwMode="auto">
          <a:xfrm>
            <a:off x="755650" y="1560513"/>
            <a:ext cx="7632700" cy="828675"/>
          </a:xfrm>
          <a:prstGeom prst="roundRect">
            <a:avLst>
              <a:gd name="adj" fmla="val 0"/>
            </a:avLst>
          </a:prstGeom>
          <a:solidFill>
            <a:srgbClr val="FFEDAA"/>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buFont typeface="Arial" panose="020B0604020202020204" pitchFamily="34" charset="0"/>
              <a:buNone/>
            </a:pPr>
            <a:r>
              <a:rPr lang="en-GB" altLang="en-US">
                <a:solidFill>
                  <a:schemeClr val="tx1"/>
                </a:solidFill>
              </a:rPr>
              <a:t>If you thought you were being bullied or discriminated against, what do you think you should do?</a:t>
            </a:r>
          </a:p>
        </p:txBody>
      </p:sp>
      <p:sp>
        <p:nvSpPr>
          <p:cNvPr id="10" name="Content Placeholder 21">
            <a:extLst>
              <a:ext uri="{FF2B5EF4-FFF2-40B4-BE49-F238E27FC236}">
                <a16:creationId xmlns:a16="http://schemas.microsoft.com/office/drawing/2014/main" id="{10C64AB7-C5B9-4FF6-86C8-C099A527D3F4}"/>
              </a:ext>
            </a:extLst>
          </p:cNvPr>
          <p:cNvSpPr>
            <a:spLocks/>
          </p:cNvSpPr>
          <p:nvPr/>
        </p:nvSpPr>
        <p:spPr bwMode="auto">
          <a:xfrm>
            <a:off x="750888" y="2551113"/>
            <a:ext cx="7632700" cy="828675"/>
          </a:xfrm>
          <a:prstGeom prst="roundRect">
            <a:avLst>
              <a:gd name="adj" fmla="val 0"/>
            </a:avLst>
          </a:prstGeom>
          <a:solidFill>
            <a:schemeClr val="accent6">
              <a:lumMod val="20000"/>
              <a:lumOff val="80000"/>
            </a:schemeClr>
          </a:solidFill>
          <a:ln>
            <a:noFill/>
          </a:ln>
        </p:spPr>
        <p:txBody>
          <a:bodyPr lIns="108000" tIns="108000" rIns="108000" bIns="108000"/>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buFont typeface="Arial" panose="020B0604020202020204" pitchFamily="34" charset="0"/>
              <a:buNone/>
              <a:defRPr/>
            </a:pPr>
            <a:r>
              <a:rPr lang="en-GB" altLang="en-US">
                <a:solidFill>
                  <a:schemeClr val="tx1"/>
                </a:solidFill>
              </a:rPr>
              <a:t>If you heard someone being unkind at school, who would you tell? </a:t>
            </a:r>
            <a:br>
              <a:rPr lang="en-GB" altLang="en-US">
                <a:solidFill>
                  <a:schemeClr val="tx1"/>
                </a:solidFill>
              </a:rPr>
            </a:br>
            <a:r>
              <a:rPr lang="en-GB" altLang="en-US">
                <a:solidFill>
                  <a:schemeClr val="tx1"/>
                </a:solidFill>
              </a:rPr>
              <a:t>What would you do?</a:t>
            </a:r>
          </a:p>
        </p:txBody>
      </p:sp>
      <p:sp>
        <p:nvSpPr>
          <p:cNvPr id="12" name="Content Placeholder 21">
            <a:extLst>
              <a:ext uri="{FF2B5EF4-FFF2-40B4-BE49-F238E27FC236}">
                <a16:creationId xmlns:a16="http://schemas.microsoft.com/office/drawing/2014/main" id="{763FECF7-1CBA-403B-945B-D5D7A33D32F7}"/>
              </a:ext>
            </a:extLst>
          </p:cNvPr>
          <p:cNvSpPr>
            <a:spLocks noChangeArrowheads="1"/>
          </p:cNvSpPr>
          <p:nvPr/>
        </p:nvSpPr>
        <p:spPr bwMode="auto">
          <a:xfrm>
            <a:off x="750888" y="3541713"/>
            <a:ext cx="7632700" cy="828675"/>
          </a:xfrm>
          <a:prstGeom prst="roundRect">
            <a:avLst>
              <a:gd name="adj" fmla="val 0"/>
            </a:avLst>
          </a:prstGeom>
          <a:solidFill>
            <a:srgbClr val="C0DFC3"/>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buFont typeface="Arial" panose="020B0604020202020204" pitchFamily="34" charset="0"/>
              <a:buNone/>
            </a:pPr>
            <a:r>
              <a:rPr lang="en-GB" altLang="en-US">
                <a:solidFill>
                  <a:schemeClr val="tx1"/>
                </a:solidFill>
              </a:rPr>
              <a:t>If you heard someone being unkind at home, who would you tell? </a:t>
            </a:r>
            <a:br>
              <a:rPr lang="en-GB" altLang="en-US">
                <a:solidFill>
                  <a:schemeClr val="tx1"/>
                </a:solidFill>
              </a:rPr>
            </a:br>
            <a:r>
              <a:rPr lang="en-GB" altLang="en-US">
                <a:solidFill>
                  <a:schemeClr val="tx1"/>
                </a:solidFill>
              </a:rPr>
              <a:t>What would you do?</a:t>
            </a:r>
          </a:p>
        </p:txBody>
      </p:sp>
      <p:sp>
        <p:nvSpPr>
          <p:cNvPr id="8" name="Title 20">
            <a:extLst>
              <a:ext uri="{FF2B5EF4-FFF2-40B4-BE49-F238E27FC236}">
                <a16:creationId xmlns:a16="http://schemas.microsoft.com/office/drawing/2014/main" id="{522322C4-E3F6-4966-B80E-A8B0A1F7A4A4}"/>
              </a:ext>
            </a:extLst>
          </p:cNvPr>
          <p:cNvSpPr txBox="1">
            <a:spLocks/>
          </p:cNvSpPr>
          <p:nvPr/>
        </p:nvSpPr>
        <p:spPr bwMode="auto">
          <a:xfrm>
            <a:off x="431800" y="612775"/>
            <a:ext cx="8262938" cy="655638"/>
          </a:xfrm>
          <a:prstGeom prst="roundRect">
            <a:avLst>
              <a:gd name="adj" fmla="val 0"/>
            </a:avLst>
          </a:prstGeom>
          <a:solidFill>
            <a:srgbClr val="8ACBC0"/>
          </a:solidFill>
          <a:ln>
            <a:noFill/>
          </a:ln>
        </p:spPr>
        <p:txBody>
          <a:bodyPr lIns="252000" tIns="252000" rIns="252000" bIns="252000" anchor="ctr" anchorCtr="1"/>
          <a:lstStyle>
            <a:lvl1pPr algn="l" rtl="0" eaLnBrk="0" fontAlgn="base" hangingPunct="0">
              <a:lnSpc>
                <a:spcPct val="90000"/>
              </a:lnSpc>
              <a:spcBef>
                <a:spcPct val="0"/>
              </a:spcBef>
              <a:spcAft>
                <a:spcPct val="0"/>
              </a:spcAft>
              <a:defRPr sz="4000" b="1" kern="1200">
                <a:solidFill>
                  <a:srgbClr val="1C1C1C"/>
                </a:solidFill>
                <a:latin typeface="Twinkl SemiBold"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a:lstStyle>
          <a:p>
            <a:pPr eaLnBrk="1" hangingPunct="1">
              <a:defRPr/>
            </a:pPr>
            <a:r>
              <a:rPr lang="en-GB" sz="3600" dirty="0">
                <a:latin typeface="+mn-lt"/>
              </a:rPr>
              <a:t>Dealing with Discrimination</a:t>
            </a:r>
            <a:endParaRPr lang="en-GB" altLang="en-US" sz="368400" dirty="0">
              <a:solidFill>
                <a:schemeClr val="tx1"/>
              </a:solidFill>
              <a:latin typeface="+mn-lt"/>
            </a:endParaRPr>
          </a:p>
        </p:txBody>
      </p:sp>
      <p:pic>
        <p:nvPicPr>
          <p:cNvPr id="3" name="Picture 2">
            <a:extLst>
              <a:ext uri="{FF2B5EF4-FFF2-40B4-BE49-F238E27FC236}">
                <a16:creationId xmlns:a16="http://schemas.microsoft.com/office/drawing/2014/main" id="{BE9BB583-8C32-595F-4364-837F1D4F23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427" y="4026101"/>
            <a:ext cx="1823313" cy="2386631"/>
          </a:xfrm>
          <a:prstGeom prst="rect">
            <a:avLst/>
          </a:prstGeom>
        </p:spPr>
      </p:pic>
      <p:pic>
        <p:nvPicPr>
          <p:cNvPr id="6" name="Picture 5" descr="A person wearing glasses&#10;&#10;Description automatically generated with low confidence">
            <a:extLst>
              <a:ext uri="{FF2B5EF4-FFF2-40B4-BE49-F238E27FC236}">
                <a16:creationId xmlns:a16="http://schemas.microsoft.com/office/drawing/2014/main" id="{8E236F44-3A5E-1BAF-CF99-434B877D45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4796" y="3671888"/>
            <a:ext cx="1161807" cy="2778608"/>
          </a:xfrm>
          <a:prstGeom prst="rect">
            <a:avLst/>
          </a:prstGeom>
        </p:spPr>
      </p:pic>
      <p:pic>
        <p:nvPicPr>
          <p:cNvPr id="9" name="Picture 8" descr="A person wearing a garment&#10;&#10;Description automatically generated with medium confidence">
            <a:extLst>
              <a:ext uri="{FF2B5EF4-FFF2-40B4-BE49-F238E27FC236}">
                <a16:creationId xmlns:a16="http://schemas.microsoft.com/office/drawing/2014/main" id="{7D8BB71E-203B-17B7-FC5D-1FA9816AD6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4006" y="3996522"/>
            <a:ext cx="1004060" cy="2445787"/>
          </a:xfrm>
          <a:prstGeom prst="rect">
            <a:avLst/>
          </a:prstGeom>
        </p:spPr>
      </p:pic>
      <p:pic>
        <p:nvPicPr>
          <p:cNvPr id="13" name="Picture 12" descr="A child sitting in a wheelchair&#10;&#10;Description automatically generated with medium confidence">
            <a:extLst>
              <a:ext uri="{FF2B5EF4-FFF2-40B4-BE49-F238E27FC236}">
                <a16:creationId xmlns:a16="http://schemas.microsoft.com/office/drawing/2014/main" id="{0CAD4DCE-274A-3B4D-A452-345F2052FD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5986" y="4310380"/>
            <a:ext cx="1704534" cy="21599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1">
            <a:extLst>
              <a:ext uri="{FF2B5EF4-FFF2-40B4-BE49-F238E27FC236}">
                <a16:creationId xmlns:a16="http://schemas.microsoft.com/office/drawing/2014/main" id="{CF12CE7D-5274-41CB-A256-30F8078C0001}"/>
              </a:ext>
            </a:extLst>
          </p:cNvPr>
          <p:cNvSpPr>
            <a:spLocks/>
          </p:cNvSpPr>
          <p:nvPr/>
        </p:nvSpPr>
        <p:spPr bwMode="auto">
          <a:xfrm>
            <a:off x="755650" y="1562100"/>
            <a:ext cx="7632700" cy="492125"/>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108000" tIns="108000" rIns="108000" bIns="108000"/>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buFont typeface="Arial" panose="020B0604020202020204" pitchFamily="34" charset="0"/>
              <a:buNone/>
            </a:pPr>
            <a:r>
              <a:rPr lang="en-GB" altLang="en-US"/>
              <a:t>What did you find out today that you didn’t know before?</a:t>
            </a:r>
          </a:p>
        </p:txBody>
      </p:sp>
      <p:sp>
        <p:nvSpPr>
          <p:cNvPr id="3" name="Down Arrow Callout 2">
            <a:extLst>
              <a:ext uri="{FF2B5EF4-FFF2-40B4-BE49-F238E27FC236}">
                <a16:creationId xmlns:a16="http://schemas.microsoft.com/office/drawing/2014/main" id="{31137FDE-2EF8-46B6-9F6B-0F93272B923B}"/>
              </a:ext>
            </a:extLst>
          </p:cNvPr>
          <p:cNvSpPr/>
          <p:nvPr/>
        </p:nvSpPr>
        <p:spPr>
          <a:xfrm>
            <a:off x="755650" y="2130425"/>
            <a:ext cx="3975100" cy="2290763"/>
          </a:xfrm>
          <a:prstGeom prst="downArrowCallout">
            <a:avLst>
              <a:gd name="adj1" fmla="val 7765"/>
              <a:gd name="adj2" fmla="val 12214"/>
              <a:gd name="adj3" fmla="val 20790"/>
              <a:gd name="adj4" fmla="val 70536"/>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solidFill>
                  <a:schemeClr val="tx1"/>
                </a:solidFill>
              </a:rPr>
              <a:t>If someone looks, acts, behaves or sounds differently to you, appreciate their differences! Diversity is a positive thing to have within society.</a:t>
            </a:r>
          </a:p>
        </p:txBody>
      </p:sp>
      <p:sp>
        <p:nvSpPr>
          <p:cNvPr id="7" name="Rectangle 6">
            <a:extLst>
              <a:ext uri="{FF2B5EF4-FFF2-40B4-BE49-F238E27FC236}">
                <a16:creationId xmlns:a16="http://schemas.microsoft.com/office/drawing/2014/main" id="{94AA71FE-A25D-46F9-835F-ACA627172571}"/>
              </a:ext>
            </a:extLst>
          </p:cNvPr>
          <p:cNvSpPr>
            <a:spLocks noChangeArrowheads="1"/>
          </p:cNvSpPr>
          <p:nvPr/>
        </p:nvSpPr>
        <p:spPr bwMode="auto">
          <a:xfrm>
            <a:off x="755650" y="4516438"/>
            <a:ext cx="3975100" cy="495300"/>
          </a:xfrm>
          <a:prstGeom prst="rect">
            <a:avLst/>
          </a:prstGeom>
          <a:solidFill>
            <a:srgbClr val="C0DFC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b="1">
                <a:solidFill>
                  <a:schemeClr val="tx1"/>
                </a:solidFill>
              </a:rPr>
              <a:t>We are all different. </a:t>
            </a:r>
          </a:p>
        </p:txBody>
      </p:sp>
      <p:sp>
        <p:nvSpPr>
          <p:cNvPr id="13" name="Content Placeholder 21">
            <a:extLst>
              <a:ext uri="{FF2B5EF4-FFF2-40B4-BE49-F238E27FC236}">
                <a16:creationId xmlns:a16="http://schemas.microsoft.com/office/drawing/2014/main" id="{E6F9813A-A2CA-4720-8474-AFB6D3F49C06}"/>
              </a:ext>
            </a:extLst>
          </p:cNvPr>
          <p:cNvSpPr>
            <a:spLocks/>
          </p:cNvSpPr>
          <p:nvPr/>
        </p:nvSpPr>
        <p:spPr bwMode="auto">
          <a:xfrm>
            <a:off x="755650" y="5340350"/>
            <a:ext cx="7632700" cy="731838"/>
          </a:xfrm>
          <a:prstGeom prst="roundRect">
            <a:avLst>
              <a:gd name="adj" fmla="val 0"/>
            </a:avLst>
          </a:prstGeom>
          <a:solidFill>
            <a:schemeClr val="accent6">
              <a:lumMod val="20000"/>
              <a:lumOff val="80000"/>
            </a:schemeClr>
          </a:solidFill>
          <a:ln>
            <a:noFill/>
          </a:ln>
        </p:spPr>
        <p:txBody>
          <a:bodyPr lIns="108000" tIns="108000" rIns="108000" bIns="108000"/>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buFont typeface="Arial" panose="020B0604020202020204" pitchFamily="34" charset="0"/>
              <a:buNone/>
              <a:defRPr/>
            </a:pPr>
            <a:r>
              <a:rPr lang="en-GB" altLang="en-US"/>
              <a:t>We all have the right to our own opinions and beliefs and that is what makes our school, and our world, a special place.</a:t>
            </a:r>
          </a:p>
        </p:txBody>
      </p:sp>
      <p:sp>
        <p:nvSpPr>
          <p:cNvPr id="10" name="Title 20">
            <a:extLst>
              <a:ext uri="{FF2B5EF4-FFF2-40B4-BE49-F238E27FC236}">
                <a16:creationId xmlns:a16="http://schemas.microsoft.com/office/drawing/2014/main" id="{4142B472-C552-4F3D-A9FB-7C6C38FC99F6}"/>
              </a:ext>
            </a:extLst>
          </p:cNvPr>
          <p:cNvSpPr txBox="1">
            <a:spLocks/>
          </p:cNvSpPr>
          <p:nvPr/>
        </p:nvSpPr>
        <p:spPr bwMode="auto">
          <a:xfrm>
            <a:off x="431800" y="612775"/>
            <a:ext cx="8262938" cy="655638"/>
          </a:xfrm>
          <a:prstGeom prst="roundRect">
            <a:avLst>
              <a:gd name="adj" fmla="val 0"/>
            </a:avLst>
          </a:prstGeom>
          <a:solidFill>
            <a:srgbClr val="8ACBC0"/>
          </a:solidFill>
          <a:ln>
            <a:noFill/>
          </a:ln>
        </p:spPr>
        <p:txBody>
          <a:bodyPr lIns="252000" tIns="252000" rIns="252000" bIns="252000" anchor="ctr" anchorCtr="1"/>
          <a:lstStyle>
            <a:lvl1pPr algn="l" rtl="0" eaLnBrk="0" fontAlgn="base" hangingPunct="0">
              <a:lnSpc>
                <a:spcPct val="90000"/>
              </a:lnSpc>
              <a:spcBef>
                <a:spcPct val="0"/>
              </a:spcBef>
              <a:spcAft>
                <a:spcPct val="0"/>
              </a:spcAft>
              <a:defRPr sz="4000" b="1" kern="1200">
                <a:solidFill>
                  <a:srgbClr val="1C1C1C"/>
                </a:solidFill>
                <a:latin typeface="Twinkl SemiBold"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a:lstStyle>
          <a:p>
            <a:pPr eaLnBrk="1" hangingPunct="1">
              <a:defRPr/>
            </a:pPr>
            <a:r>
              <a:rPr lang="en-GB" sz="3600" dirty="0">
                <a:latin typeface="+mn-lt"/>
              </a:rPr>
              <a:t>Reflection</a:t>
            </a:r>
            <a:endParaRPr lang="en-GB" altLang="en-US" sz="368400" dirty="0">
              <a:solidFill>
                <a:schemeClr val="tx1"/>
              </a:solidFill>
              <a:latin typeface="+mn-lt"/>
            </a:endParaRPr>
          </a:p>
        </p:txBody>
      </p:sp>
      <p:pic>
        <p:nvPicPr>
          <p:cNvPr id="5" name="Picture 4" descr="A group of people posing for a photo&#10;&#10;Description automatically generated">
            <a:extLst>
              <a:ext uri="{FF2B5EF4-FFF2-40B4-BE49-F238E27FC236}">
                <a16:creationId xmlns:a16="http://schemas.microsoft.com/office/drawing/2014/main" id="{54FB58C8-A792-BDC9-3894-F19DADD567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4052" y="2874979"/>
            <a:ext cx="3424298" cy="24653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86788743-8733-4C39-8469-2938EA2C4CDB}"/>
              </a:ext>
            </a:extLst>
          </p:cNvPr>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4" name="Rounded Rectangle 23">
            <a:extLst>
              <a:ext uri="{FF2B5EF4-FFF2-40B4-BE49-F238E27FC236}">
                <a16:creationId xmlns:a16="http://schemas.microsoft.com/office/drawing/2014/main" id="{EC5C1C39-1637-4EC7-9A21-0BAC11444E9C}"/>
              </a:ext>
            </a:extLst>
          </p:cNvPr>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7172" name="Title 1">
            <a:extLst>
              <a:ext uri="{FF2B5EF4-FFF2-40B4-BE49-F238E27FC236}">
                <a16:creationId xmlns:a16="http://schemas.microsoft.com/office/drawing/2014/main" id="{63D14858-81D1-44F9-B731-0B2563E99F3F}"/>
              </a:ext>
            </a:extLst>
          </p:cNvPr>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US" altLang="en-US" sz="3600">
                <a:solidFill>
                  <a:schemeClr val="tx1"/>
                </a:solidFill>
                <a:latin typeface="Twinkl SemiBold" pitchFamily="2" charset="0"/>
              </a:rPr>
              <a:t>Success Criteria</a:t>
            </a:r>
          </a:p>
        </p:txBody>
      </p:sp>
      <p:sp>
        <p:nvSpPr>
          <p:cNvPr id="7173" name="Title 1">
            <a:extLst>
              <a:ext uri="{FF2B5EF4-FFF2-40B4-BE49-F238E27FC236}">
                <a16:creationId xmlns:a16="http://schemas.microsoft.com/office/drawing/2014/main" id="{FC93E385-916C-4DAA-95CE-B1CE82378741}"/>
              </a:ext>
            </a:extLst>
          </p:cNvPr>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US" altLang="en-US" sz="3600">
                <a:solidFill>
                  <a:schemeClr val="tx1"/>
                </a:solidFill>
                <a:latin typeface="Twinkl SemiBold" pitchFamily="2" charset="0"/>
              </a:rPr>
              <a:t>Aim</a:t>
            </a:r>
          </a:p>
        </p:txBody>
      </p:sp>
      <p:sp>
        <p:nvSpPr>
          <p:cNvPr id="16" name="Content Placeholder 15">
            <a:extLst>
              <a:ext uri="{FF2B5EF4-FFF2-40B4-BE49-F238E27FC236}">
                <a16:creationId xmlns:a16="http://schemas.microsoft.com/office/drawing/2014/main" id="{80D5BD37-83CA-4173-BB66-482D3D4F68DB}"/>
              </a:ext>
            </a:extLst>
          </p:cNvPr>
          <p:cNvSpPr>
            <a:spLocks noGrp="1"/>
          </p:cNvSpPr>
          <p:nvPr>
            <p:ph idx="1"/>
          </p:nvPr>
        </p:nvSpPr>
        <p:spPr>
          <a:xfrm>
            <a:off x="628650" y="1127125"/>
            <a:ext cx="7886700" cy="1409700"/>
          </a:xfrm>
        </p:spPr>
        <p:txBody>
          <a:bodyPr rtlCol="0">
            <a:normAutofit fontScale="92500" lnSpcReduction="20000"/>
          </a:bodyPr>
          <a:lstStyle/>
          <a:p>
            <a:pPr eaLnBrk="1" fontAlgn="auto" hangingPunct="1">
              <a:spcAft>
                <a:spcPts val="0"/>
              </a:spcAft>
              <a:defRPr/>
            </a:pPr>
            <a:r>
              <a:rPr lang="en-GB" dirty="0">
                <a:latin typeface="+mn-lt"/>
                <a:cs typeface="+mn-cs"/>
              </a:rPr>
              <a:t>To discuss our similarities and differences.</a:t>
            </a:r>
          </a:p>
          <a:p>
            <a:pPr eaLnBrk="1" fontAlgn="auto" hangingPunct="1">
              <a:spcAft>
                <a:spcPts val="0"/>
              </a:spcAft>
              <a:defRPr/>
            </a:pPr>
            <a:r>
              <a:rPr lang="en-GB" dirty="0">
                <a:latin typeface="+mn-lt"/>
                <a:cs typeface="+mn-cs"/>
              </a:rPr>
              <a:t>To understand the term ‘discrimination’.</a:t>
            </a:r>
          </a:p>
          <a:p>
            <a:pPr eaLnBrk="1" fontAlgn="auto" hangingPunct="1">
              <a:spcAft>
                <a:spcPts val="0"/>
              </a:spcAft>
              <a:defRPr/>
            </a:pPr>
            <a:r>
              <a:rPr lang="en-GB" dirty="0">
                <a:latin typeface="+mn-lt"/>
                <a:cs typeface="+mn-cs"/>
              </a:rPr>
              <a:t>To understand the term ‘diversity’.</a:t>
            </a:r>
          </a:p>
        </p:txBody>
      </p:sp>
      <p:sp>
        <p:nvSpPr>
          <p:cNvPr id="8199" name="Content Placeholder 15">
            <a:extLst>
              <a:ext uri="{FF2B5EF4-FFF2-40B4-BE49-F238E27FC236}">
                <a16:creationId xmlns:a16="http://schemas.microsoft.com/office/drawing/2014/main" id="{10E4A345-481A-4398-99B2-08342327FCC3}"/>
              </a:ext>
            </a:extLst>
          </p:cNvPr>
          <p:cNvSpPr txBox="1">
            <a:spLocks/>
          </p:cNvSpPr>
          <p:nvPr/>
        </p:nvSpPr>
        <p:spPr bwMode="auto">
          <a:xfrm>
            <a:off x="628650" y="3467100"/>
            <a:ext cx="7886700" cy="2625725"/>
          </a:xfrm>
          <a:prstGeom prst="rect">
            <a:avLst/>
          </a:prstGeom>
          <a:noFill/>
          <a:ln>
            <a:noFill/>
          </a:ln>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defRPr/>
            </a:pPr>
            <a:r>
              <a:rPr lang="en-GB" altLang="en-US" dirty="0">
                <a:latin typeface="+mn-lt"/>
              </a:rPr>
              <a:t>I will be able to identify ways in which we are different and the same. </a:t>
            </a:r>
          </a:p>
          <a:p>
            <a:pPr eaLnBrk="1" hangingPunct="1">
              <a:defRPr/>
            </a:pPr>
            <a:r>
              <a:rPr lang="en-GB" altLang="en-US" dirty="0">
                <a:latin typeface="+mn-lt"/>
              </a:rPr>
              <a:t>I will recognise when someone is being discriminated against.</a:t>
            </a:r>
          </a:p>
          <a:p>
            <a:pPr eaLnBrk="1" hangingPunct="1">
              <a:defRPr/>
            </a:pPr>
            <a:r>
              <a:rPr lang="en-GB" dirty="0">
                <a:latin typeface="NTR"/>
              </a:rPr>
              <a:t>I will respect that society is made up of a diverse range of people that have different attitudes, opinions and beliefs.</a:t>
            </a:r>
          </a:p>
          <a:p>
            <a:pPr eaLnBrk="1" hangingPunct="1">
              <a:defRPr/>
            </a:pPr>
            <a:r>
              <a:rPr lang="en-GB" dirty="0">
                <a:latin typeface="+mn-lt"/>
              </a:rPr>
              <a:t>I will know ways to ensure people are included. </a:t>
            </a:r>
            <a:endParaRPr lang="en-GB" altLang="en-US" dirty="0">
              <a:latin typeface="+mn-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0">
            <a:extLst>
              <a:ext uri="{FF2B5EF4-FFF2-40B4-BE49-F238E27FC236}">
                <a16:creationId xmlns:a16="http://schemas.microsoft.com/office/drawing/2014/main" id="{19CC5E0E-49C6-4321-9552-FF61E52E63BD}"/>
              </a:ext>
            </a:extLst>
          </p:cNvPr>
          <p:cNvSpPr>
            <a:spLocks noGrp="1"/>
          </p:cNvSpPr>
          <p:nvPr>
            <p:ph type="title"/>
          </p:nvPr>
        </p:nvSpPr>
        <p:spPr>
          <a:xfrm>
            <a:off x="431800" y="612775"/>
            <a:ext cx="8262938" cy="655638"/>
          </a:xfrm>
          <a:prstGeom prst="roundRect">
            <a:avLst>
              <a:gd name="adj" fmla="val 0"/>
            </a:avLst>
          </a:prstGeom>
          <a:solidFill>
            <a:srgbClr val="8ACBC0"/>
          </a:solidFill>
        </p:spPr>
        <p:txBody>
          <a:bodyPr/>
          <a:lstStyle/>
          <a:p>
            <a:pPr eaLnBrk="1" hangingPunct="1">
              <a:defRPr/>
            </a:pPr>
            <a:r>
              <a:rPr lang="en-GB" altLang="en-US" sz="3600" dirty="0">
                <a:solidFill>
                  <a:schemeClr val="tx1"/>
                </a:solidFill>
                <a:latin typeface="+mn-lt"/>
              </a:rPr>
              <a:t>Embrace Our Differences</a:t>
            </a:r>
          </a:p>
        </p:txBody>
      </p:sp>
      <p:sp>
        <p:nvSpPr>
          <p:cNvPr id="9219" name="Content Placeholder 21">
            <a:extLst>
              <a:ext uri="{FF2B5EF4-FFF2-40B4-BE49-F238E27FC236}">
                <a16:creationId xmlns:a16="http://schemas.microsoft.com/office/drawing/2014/main" id="{9859EEF7-89EB-4FBD-9F07-C27E34A166C1}"/>
              </a:ext>
            </a:extLst>
          </p:cNvPr>
          <p:cNvSpPr>
            <a:spLocks noGrp="1"/>
          </p:cNvSpPr>
          <p:nvPr>
            <p:ph idx="1"/>
          </p:nvPr>
        </p:nvSpPr>
        <p:spPr>
          <a:xfrm>
            <a:off x="592137" y="1455340"/>
            <a:ext cx="7959725" cy="844550"/>
          </a:xfrm>
          <a:prstGeom prst="roundRect">
            <a:avLst>
              <a:gd name="adj" fmla="val 0"/>
            </a:avLst>
          </a:prstGeom>
          <a:solidFill>
            <a:srgbClr val="FFEDAA"/>
          </a:solidFill>
        </p:spPr>
        <p:txBody>
          <a:bodyPr lIns="108000" tIns="108000" rIns="108000" bIns="108000"/>
          <a:lstStyle/>
          <a:p>
            <a:pPr eaLnBrk="1" hangingPunct="1">
              <a:lnSpc>
                <a:spcPct val="100000"/>
              </a:lnSpc>
              <a:defRPr/>
            </a:pPr>
            <a:r>
              <a:rPr lang="en-GB" dirty="0">
                <a:latin typeface="+mn-lt"/>
              </a:rPr>
              <a:t>Within society, people don’t always get along and sometimes people forget that it is other people’s differences that make them unique and special. </a:t>
            </a:r>
            <a:endParaRPr lang="en-GB" altLang="en-US" dirty="0">
              <a:latin typeface="+mn-lt"/>
            </a:endParaRPr>
          </a:p>
        </p:txBody>
      </p:sp>
      <p:pic>
        <p:nvPicPr>
          <p:cNvPr id="5" name="Picture 4" descr="A picture containing text&#10;&#10;Description automatically generated">
            <a:extLst>
              <a:ext uri="{FF2B5EF4-FFF2-40B4-BE49-F238E27FC236}">
                <a16:creationId xmlns:a16="http://schemas.microsoft.com/office/drawing/2014/main" id="{84371A7F-AE33-7E11-CFB2-F81393C782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6731" y="2258158"/>
            <a:ext cx="5595730" cy="416234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44CAC1D4-F4A0-42C9-B3C2-F5BF6E88D1A5}"/>
              </a:ext>
            </a:extLst>
          </p:cNvPr>
          <p:cNvSpPr/>
          <p:nvPr/>
        </p:nvSpPr>
        <p:spPr>
          <a:xfrm>
            <a:off x="908050" y="3821113"/>
            <a:ext cx="1230313" cy="1230312"/>
          </a:xfrm>
          <a:prstGeom prst="ellipse">
            <a:avLst/>
          </a:prstGeom>
          <a:solidFill>
            <a:srgbClr val="4AA1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hair colour</a:t>
            </a:r>
          </a:p>
        </p:txBody>
      </p:sp>
      <p:sp>
        <p:nvSpPr>
          <p:cNvPr id="7" name="Oval 6">
            <a:extLst>
              <a:ext uri="{FF2B5EF4-FFF2-40B4-BE49-F238E27FC236}">
                <a16:creationId xmlns:a16="http://schemas.microsoft.com/office/drawing/2014/main" id="{7CDD4972-9A6F-4EA5-8EB2-449BCAE08F32}"/>
              </a:ext>
            </a:extLst>
          </p:cNvPr>
          <p:cNvSpPr/>
          <p:nvPr/>
        </p:nvSpPr>
        <p:spPr>
          <a:xfrm>
            <a:off x="1514475" y="2663825"/>
            <a:ext cx="1230313" cy="1230313"/>
          </a:xfrm>
          <a:prstGeom prst="ellipse">
            <a:avLst/>
          </a:prstGeom>
          <a:solidFill>
            <a:srgbClr val="FF72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eye colour</a:t>
            </a:r>
          </a:p>
        </p:txBody>
      </p:sp>
      <p:sp>
        <p:nvSpPr>
          <p:cNvPr id="8" name="Oval 7">
            <a:extLst>
              <a:ext uri="{FF2B5EF4-FFF2-40B4-BE49-F238E27FC236}">
                <a16:creationId xmlns:a16="http://schemas.microsoft.com/office/drawing/2014/main" id="{8989580B-5C58-40A3-8949-AB2A040B320E}"/>
              </a:ext>
            </a:extLst>
          </p:cNvPr>
          <p:cNvSpPr/>
          <p:nvPr/>
        </p:nvSpPr>
        <p:spPr>
          <a:xfrm>
            <a:off x="2735263" y="2195513"/>
            <a:ext cx="1230312" cy="1230312"/>
          </a:xfrm>
          <a:prstGeom prst="ellipse">
            <a:avLst/>
          </a:prstGeom>
          <a:solidFill>
            <a:srgbClr val="F9D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height</a:t>
            </a:r>
          </a:p>
        </p:txBody>
      </p:sp>
      <p:sp>
        <p:nvSpPr>
          <p:cNvPr id="9" name="Oval 8">
            <a:extLst>
              <a:ext uri="{FF2B5EF4-FFF2-40B4-BE49-F238E27FC236}">
                <a16:creationId xmlns:a16="http://schemas.microsoft.com/office/drawing/2014/main" id="{E3789D7B-D851-4035-B70B-DAC37B1E5297}"/>
              </a:ext>
            </a:extLst>
          </p:cNvPr>
          <p:cNvSpPr/>
          <p:nvPr/>
        </p:nvSpPr>
        <p:spPr>
          <a:xfrm>
            <a:off x="4054475" y="2171700"/>
            <a:ext cx="1230313" cy="1230313"/>
          </a:xfrm>
          <a:prstGeom prst="ellipse">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skin colour</a:t>
            </a:r>
          </a:p>
        </p:txBody>
      </p:sp>
      <p:sp>
        <p:nvSpPr>
          <p:cNvPr id="10" name="Oval 9">
            <a:extLst>
              <a:ext uri="{FF2B5EF4-FFF2-40B4-BE49-F238E27FC236}">
                <a16:creationId xmlns:a16="http://schemas.microsoft.com/office/drawing/2014/main" id="{A1310E96-1EFB-4B01-97CC-A5CF43855454}"/>
              </a:ext>
            </a:extLst>
          </p:cNvPr>
          <p:cNvSpPr/>
          <p:nvPr/>
        </p:nvSpPr>
        <p:spPr>
          <a:xfrm>
            <a:off x="5346700" y="2212975"/>
            <a:ext cx="1230313" cy="1230313"/>
          </a:xfrm>
          <a:prstGeom prst="ellipse">
            <a:avLst/>
          </a:prstGeom>
          <a:solidFill>
            <a:srgbClr val="4AA1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type of family</a:t>
            </a:r>
          </a:p>
        </p:txBody>
      </p:sp>
      <p:sp>
        <p:nvSpPr>
          <p:cNvPr id="11" name="Oval 10">
            <a:extLst>
              <a:ext uri="{FF2B5EF4-FFF2-40B4-BE49-F238E27FC236}">
                <a16:creationId xmlns:a16="http://schemas.microsoft.com/office/drawing/2014/main" id="{D50F5E38-D298-4AD6-81AA-6B3AB3E27E58}"/>
              </a:ext>
            </a:extLst>
          </p:cNvPr>
          <p:cNvSpPr/>
          <p:nvPr/>
        </p:nvSpPr>
        <p:spPr>
          <a:xfrm>
            <a:off x="7300913" y="5140325"/>
            <a:ext cx="1230312" cy="1230313"/>
          </a:xfrm>
          <a:prstGeom prst="ellipse">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what else?</a:t>
            </a:r>
          </a:p>
        </p:txBody>
      </p:sp>
      <p:pic>
        <p:nvPicPr>
          <p:cNvPr id="9224" name="Picture 3">
            <a:extLst>
              <a:ext uri="{FF2B5EF4-FFF2-40B4-BE49-F238E27FC236}">
                <a16:creationId xmlns:a16="http://schemas.microsoft.com/office/drawing/2014/main" id="{8E5E14FF-4876-4226-A7EE-C108E4A4584C}"/>
              </a:ext>
            </a:extLst>
          </p:cNvPr>
          <p:cNvPicPr>
            <a:picLocks noChangeAspect="1"/>
          </p:cNvPicPr>
          <p:nvPr/>
        </p:nvPicPr>
        <p:blipFill>
          <a:blip r:embed="rId2">
            <a:extLst>
              <a:ext uri="{28A0092B-C50C-407E-A947-70E740481C1C}">
                <a14:useLocalDpi xmlns:a14="http://schemas.microsoft.com/office/drawing/2010/main" val="0"/>
              </a:ext>
            </a:extLst>
          </a:blip>
          <a:srcRect b="35805"/>
          <a:stretch>
            <a:fillRect/>
          </a:stretch>
        </p:blipFill>
        <p:spPr bwMode="auto">
          <a:xfrm>
            <a:off x="2244725" y="3268663"/>
            <a:ext cx="4232275"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20">
            <a:extLst>
              <a:ext uri="{FF2B5EF4-FFF2-40B4-BE49-F238E27FC236}">
                <a16:creationId xmlns:a16="http://schemas.microsoft.com/office/drawing/2014/main" id="{64344E79-A208-404D-B6EA-5D62D553B0B8}"/>
              </a:ext>
            </a:extLst>
          </p:cNvPr>
          <p:cNvSpPr txBox="1">
            <a:spLocks/>
          </p:cNvSpPr>
          <p:nvPr/>
        </p:nvSpPr>
        <p:spPr bwMode="auto">
          <a:xfrm>
            <a:off x="431800" y="612775"/>
            <a:ext cx="8262938" cy="655638"/>
          </a:xfrm>
          <a:prstGeom prst="roundRect">
            <a:avLst>
              <a:gd name="adj" fmla="val 0"/>
            </a:avLst>
          </a:prstGeom>
          <a:solidFill>
            <a:srgbClr val="8ACBC0"/>
          </a:solidFill>
          <a:ln>
            <a:noFill/>
          </a:ln>
        </p:spPr>
        <p:txBody>
          <a:bodyPr lIns="252000" tIns="252000" rIns="252000" bIns="252000" anchor="ctr" anchorCtr="1"/>
          <a:lstStyle>
            <a:lvl1pPr algn="l" rtl="0" eaLnBrk="0" fontAlgn="base" hangingPunct="0">
              <a:lnSpc>
                <a:spcPct val="90000"/>
              </a:lnSpc>
              <a:spcBef>
                <a:spcPct val="0"/>
              </a:spcBef>
              <a:spcAft>
                <a:spcPct val="0"/>
              </a:spcAft>
              <a:defRPr sz="4000" b="1" kern="1200">
                <a:solidFill>
                  <a:srgbClr val="1C1C1C"/>
                </a:solidFill>
                <a:latin typeface="Twinkl SemiBold"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a:lstStyle>
          <a:p>
            <a:pPr eaLnBrk="1" hangingPunct="1">
              <a:defRPr/>
            </a:pPr>
            <a:r>
              <a:rPr lang="en-GB" sz="3600" dirty="0">
                <a:latin typeface="+mn-lt"/>
              </a:rPr>
              <a:t>What Things Make Us Unique?</a:t>
            </a:r>
            <a:endParaRPr lang="en-GB" altLang="en-US" sz="6000" dirty="0">
              <a:solidFill>
                <a:schemeClr val="tx1"/>
              </a:solidFill>
              <a:latin typeface="+mn-lt"/>
            </a:endParaRPr>
          </a:p>
        </p:txBody>
      </p:sp>
      <p:sp>
        <p:nvSpPr>
          <p:cNvPr id="13" name="Content Placeholder 21">
            <a:extLst>
              <a:ext uri="{FF2B5EF4-FFF2-40B4-BE49-F238E27FC236}">
                <a16:creationId xmlns:a16="http://schemas.microsoft.com/office/drawing/2014/main" id="{12F7E697-3640-4B74-90B9-B70FFF8462E3}"/>
              </a:ext>
            </a:extLst>
          </p:cNvPr>
          <p:cNvSpPr txBox="1">
            <a:spLocks/>
          </p:cNvSpPr>
          <p:nvPr/>
        </p:nvSpPr>
        <p:spPr bwMode="auto">
          <a:xfrm>
            <a:off x="592138" y="1371600"/>
            <a:ext cx="7959725" cy="725488"/>
          </a:xfrm>
          <a:prstGeom prst="roundRect">
            <a:avLst>
              <a:gd name="adj" fmla="val 0"/>
            </a:avLst>
          </a:prstGeom>
          <a:solidFill>
            <a:srgbClr val="FFEDAA"/>
          </a:solidFill>
          <a:ln>
            <a:noFill/>
          </a:ln>
        </p:spPr>
        <p:txBody>
          <a:bodyPr lIns="108000" tIns="108000" rIns="108000" bIns="108000"/>
          <a:lstStyle>
            <a:lvl1pPr marL="0" indent="0" algn="l" rtl="0" eaLnBrk="0" fontAlgn="base" hangingPunct="0">
              <a:lnSpc>
                <a:spcPct val="90000"/>
              </a:lnSpc>
              <a:spcBef>
                <a:spcPts val="1000"/>
              </a:spcBef>
              <a:spcAft>
                <a:spcPct val="0"/>
              </a:spcAft>
              <a:buFont typeface="Arial" panose="020B0604020202020204" pitchFamily="34" charset="0"/>
              <a:buNone/>
              <a:defRPr kern="1200" baseline="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lnSpc>
                <a:spcPct val="100000"/>
              </a:lnSpc>
              <a:defRPr/>
            </a:pPr>
            <a:r>
              <a:rPr lang="en-GB" dirty="0">
                <a:latin typeface="+mn-lt"/>
              </a:rPr>
              <a:t>No two people are exactly the same. Discuss with a partner all the things that make us unique. </a:t>
            </a:r>
            <a:endParaRPr lang="en-GB" altLang="en-US" dirty="0">
              <a:latin typeface="+mn-lt"/>
            </a:endParaRPr>
          </a:p>
        </p:txBody>
      </p:sp>
      <p:grpSp>
        <p:nvGrpSpPr>
          <p:cNvPr id="9227" name="Group 5">
            <a:extLst>
              <a:ext uri="{FF2B5EF4-FFF2-40B4-BE49-F238E27FC236}">
                <a16:creationId xmlns:a16="http://schemas.microsoft.com/office/drawing/2014/main" id="{816A75DA-29F0-471A-9472-8A23B2CD2465}"/>
              </a:ext>
            </a:extLst>
          </p:cNvPr>
          <p:cNvGrpSpPr>
            <a:grpSpLocks/>
          </p:cNvGrpSpPr>
          <p:nvPr/>
        </p:nvGrpSpPr>
        <p:grpSpPr bwMode="auto">
          <a:xfrm>
            <a:off x="-904875" y="5127625"/>
            <a:ext cx="4572000" cy="1230313"/>
            <a:chOff x="-722313" y="4748213"/>
            <a:chExt cx="4572000" cy="1230312"/>
          </a:xfrm>
        </p:grpSpPr>
        <p:sp>
          <p:nvSpPr>
            <p:cNvPr id="15" name="Oval 14">
              <a:extLst>
                <a:ext uri="{FF2B5EF4-FFF2-40B4-BE49-F238E27FC236}">
                  <a16:creationId xmlns:a16="http://schemas.microsoft.com/office/drawing/2014/main" id="{D56BF60E-067B-4A2E-917A-2ABFAFE189BB}"/>
                </a:ext>
              </a:extLst>
            </p:cNvPr>
            <p:cNvSpPr/>
            <p:nvPr/>
          </p:nvSpPr>
          <p:spPr>
            <a:xfrm>
              <a:off x="908050" y="4748213"/>
              <a:ext cx="1230312" cy="1230312"/>
            </a:xfrm>
            <a:prstGeom prst="ellipse">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9233" name="TextBox 16">
              <a:extLst>
                <a:ext uri="{FF2B5EF4-FFF2-40B4-BE49-F238E27FC236}">
                  <a16:creationId xmlns:a16="http://schemas.microsoft.com/office/drawing/2014/main" id="{3097052B-52D7-46BF-BA39-A2826BF97798}"/>
                </a:ext>
              </a:extLst>
            </p:cNvPr>
            <p:cNvSpPr txBox="1">
              <a:spLocks noChangeArrowheads="1"/>
            </p:cNvSpPr>
            <p:nvPr/>
          </p:nvSpPr>
          <p:spPr bwMode="auto">
            <a:xfrm>
              <a:off x="-722313" y="5178703"/>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disability</a:t>
              </a:r>
            </a:p>
          </p:txBody>
        </p:sp>
      </p:grpSp>
      <p:sp>
        <p:nvSpPr>
          <p:cNvPr id="19" name="Oval 18">
            <a:extLst>
              <a:ext uri="{FF2B5EF4-FFF2-40B4-BE49-F238E27FC236}">
                <a16:creationId xmlns:a16="http://schemas.microsoft.com/office/drawing/2014/main" id="{4908C9F6-B4CF-4BB7-90AB-DCE44B46434D}"/>
              </a:ext>
            </a:extLst>
          </p:cNvPr>
          <p:cNvSpPr/>
          <p:nvPr/>
        </p:nvSpPr>
        <p:spPr>
          <a:xfrm>
            <a:off x="6529388" y="2749550"/>
            <a:ext cx="1230312" cy="1230313"/>
          </a:xfrm>
          <a:prstGeom prst="ellipse">
            <a:avLst/>
          </a:prstGeom>
          <a:solidFill>
            <a:srgbClr val="FF72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gender</a:t>
            </a:r>
          </a:p>
        </p:txBody>
      </p:sp>
      <p:grpSp>
        <p:nvGrpSpPr>
          <p:cNvPr id="9229" name="Group 13">
            <a:extLst>
              <a:ext uri="{FF2B5EF4-FFF2-40B4-BE49-F238E27FC236}">
                <a16:creationId xmlns:a16="http://schemas.microsoft.com/office/drawing/2014/main" id="{C95290A2-2478-45A1-8219-D8B481D57CD0}"/>
              </a:ext>
            </a:extLst>
          </p:cNvPr>
          <p:cNvGrpSpPr>
            <a:grpSpLocks/>
          </p:cNvGrpSpPr>
          <p:nvPr/>
        </p:nvGrpSpPr>
        <p:grpSpPr bwMode="auto">
          <a:xfrm>
            <a:off x="5537200" y="3854450"/>
            <a:ext cx="4572000" cy="1230313"/>
            <a:chOff x="5554381" y="4450299"/>
            <a:chExt cx="4572000" cy="1230312"/>
          </a:xfrm>
        </p:grpSpPr>
        <p:sp>
          <p:nvSpPr>
            <p:cNvPr id="20" name="Oval 19">
              <a:extLst>
                <a:ext uri="{FF2B5EF4-FFF2-40B4-BE49-F238E27FC236}">
                  <a16:creationId xmlns:a16="http://schemas.microsoft.com/office/drawing/2014/main" id="{17E80630-AD23-49FB-8AB4-EE18F2CF4352}"/>
                </a:ext>
              </a:extLst>
            </p:cNvPr>
            <p:cNvSpPr/>
            <p:nvPr/>
          </p:nvSpPr>
          <p:spPr>
            <a:xfrm>
              <a:off x="7226019" y="4450299"/>
              <a:ext cx="1228725" cy="1230312"/>
            </a:xfrm>
            <a:prstGeom prst="ellipse">
              <a:avLst/>
            </a:prstGeom>
            <a:solidFill>
              <a:srgbClr val="F9D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9231" name="TextBox 20">
              <a:extLst>
                <a:ext uri="{FF2B5EF4-FFF2-40B4-BE49-F238E27FC236}">
                  <a16:creationId xmlns:a16="http://schemas.microsoft.com/office/drawing/2014/main" id="{E0C80692-0483-4717-BE16-CA3A97422C62}"/>
                </a:ext>
              </a:extLst>
            </p:cNvPr>
            <p:cNvSpPr txBox="1">
              <a:spLocks noChangeArrowheads="1"/>
            </p:cNvSpPr>
            <p:nvPr/>
          </p:nvSpPr>
          <p:spPr bwMode="auto">
            <a:xfrm>
              <a:off x="5554381" y="4892749"/>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sexuality</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nodeType="after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1"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6" name="Content Placeholder 21">
            <a:extLst>
              <a:ext uri="{FF2B5EF4-FFF2-40B4-BE49-F238E27FC236}">
                <a16:creationId xmlns:a16="http://schemas.microsoft.com/office/drawing/2014/main" id="{0A1CCF03-1076-4CA8-8677-354D54B5E83A}"/>
              </a:ext>
            </a:extLst>
          </p:cNvPr>
          <p:cNvSpPr>
            <a:spLocks/>
          </p:cNvSpPr>
          <p:nvPr/>
        </p:nvSpPr>
        <p:spPr bwMode="auto">
          <a:xfrm>
            <a:off x="673100" y="1446213"/>
            <a:ext cx="7754938" cy="754062"/>
          </a:xfrm>
          <a:prstGeom prst="roundRect">
            <a:avLst>
              <a:gd name="adj" fmla="val 0"/>
            </a:avLst>
          </a:prstGeom>
          <a:solidFill>
            <a:srgbClr val="FFEDAA"/>
          </a:solidFill>
          <a:ln w="28575">
            <a:solidFill>
              <a:srgbClr val="FFC000"/>
            </a:solidFill>
            <a:round/>
            <a:headEnd/>
            <a:tailEnd/>
          </a:ln>
        </p:spPr>
        <p:txBody>
          <a:bodyPr lIns="144000" tIns="108000" rIns="144000" bIns="108000"/>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buFont typeface="Arial" panose="020B0604020202020204" pitchFamily="34" charset="0"/>
              <a:buNone/>
            </a:pPr>
            <a:r>
              <a:rPr lang="en-GB" altLang="en-US"/>
              <a:t>Discuss with your partner what you think life would be like if everyone looked and acted in exactly the same way. </a:t>
            </a:r>
          </a:p>
        </p:txBody>
      </p:sp>
      <p:pic>
        <p:nvPicPr>
          <p:cNvPr id="3" name="Picture 2">
            <a:extLst>
              <a:ext uri="{FF2B5EF4-FFF2-40B4-BE49-F238E27FC236}">
                <a16:creationId xmlns:a16="http://schemas.microsoft.com/office/drawing/2014/main" id="{FC2E7B1C-B862-47B8-9670-A7251E5B987A}"/>
              </a:ext>
            </a:extLst>
          </p:cNvPr>
          <p:cNvPicPr>
            <a:picLocks noChangeAspect="1"/>
          </p:cNvPicPr>
          <p:nvPr/>
        </p:nvPicPr>
        <p:blipFill>
          <a:blip r:embed="rId2">
            <a:extLst>
              <a:ext uri="{28A0092B-C50C-407E-A947-70E740481C1C}">
                <a14:useLocalDpi xmlns:a14="http://schemas.microsoft.com/office/drawing/2010/main" val="0"/>
              </a:ext>
            </a:extLst>
          </a:blip>
          <a:srcRect b="39699"/>
          <a:stretch>
            <a:fillRect/>
          </a:stretch>
        </p:blipFill>
        <p:spPr bwMode="auto">
          <a:xfrm>
            <a:off x="1139825" y="2441575"/>
            <a:ext cx="3432175"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20">
            <a:extLst>
              <a:ext uri="{FF2B5EF4-FFF2-40B4-BE49-F238E27FC236}">
                <a16:creationId xmlns:a16="http://schemas.microsoft.com/office/drawing/2014/main" id="{1A85D450-641D-459A-9DFB-115401CDAAC4}"/>
              </a:ext>
            </a:extLst>
          </p:cNvPr>
          <p:cNvSpPr txBox="1">
            <a:spLocks/>
          </p:cNvSpPr>
          <p:nvPr/>
        </p:nvSpPr>
        <p:spPr bwMode="auto">
          <a:xfrm>
            <a:off x="431800" y="612775"/>
            <a:ext cx="8262938" cy="655638"/>
          </a:xfrm>
          <a:prstGeom prst="roundRect">
            <a:avLst>
              <a:gd name="adj" fmla="val 0"/>
            </a:avLst>
          </a:prstGeom>
          <a:solidFill>
            <a:srgbClr val="8ACBC0"/>
          </a:solidFill>
          <a:ln>
            <a:noFill/>
          </a:ln>
        </p:spPr>
        <p:txBody>
          <a:bodyPr lIns="252000" tIns="252000" rIns="252000" bIns="252000" anchor="ctr" anchorCtr="1"/>
          <a:lstStyle>
            <a:lvl1pPr algn="l" rtl="0" eaLnBrk="0" fontAlgn="base" hangingPunct="0">
              <a:lnSpc>
                <a:spcPct val="90000"/>
              </a:lnSpc>
              <a:spcBef>
                <a:spcPct val="0"/>
              </a:spcBef>
              <a:spcAft>
                <a:spcPct val="0"/>
              </a:spcAft>
              <a:defRPr sz="4000" b="1" kern="1200">
                <a:solidFill>
                  <a:srgbClr val="1C1C1C"/>
                </a:solidFill>
                <a:latin typeface="Twinkl SemiBold"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a:lstStyle>
          <a:p>
            <a:pPr eaLnBrk="1" hangingPunct="1">
              <a:defRPr/>
            </a:pPr>
            <a:r>
              <a:rPr lang="en-GB" sz="3600" dirty="0">
                <a:latin typeface="+mn-lt"/>
              </a:rPr>
              <a:t>What If We Were All the Same?</a:t>
            </a:r>
            <a:endParaRPr lang="en-GB" altLang="en-US" sz="9600" dirty="0">
              <a:solidFill>
                <a:schemeClr val="tx1"/>
              </a:solidFill>
              <a:latin typeface="+mn-lt"/>
            </a:endParaRPr>
          </a:p>
        </p:txBody>
      </p:sp>
      <p:pic>
        <p:nvPicPr>
          <p:cNvPr id="10" name="Picture 9">
            <a:extLst>
              <a:ext uri="{FF2B5EF4-FFF2-40B4-BE49-F238E27FC236}">
                <a16:creationId xmlns:a16="http://schemas.microsoft.com/office/drawing/2014/main" id="{B9C9C37C-66E8-4EE2-9661-9F9BC110B15A}"/>
              </a:ext>
            </a:extLst>
          </p:cNvPr>
          <p:cNvPicPr>
            <a:picLocks noChangeAspect="1"/>
          </p:cNvPicPr>
          <p:nvPr/>
        </p:nvPicPr>
        <p:blipFill>
          <a:blip r:embed="rId3">
            <a:extLst>
              <a:ext uri="{28A0092B-C50C-407E-A947-70E740481C1C}">
                <a14:useLocalDpi xmlns:a14="http://schemas.microsoft.com/office/drawing/2010/main" val="0"/>
              </a:ext>
            </a:extLst>
          </a:blip>
          <a:srcRect t="-13109" b="4327"/>
          <a:stretch>
            <a:fillRect/>
          </a:stretch>
        </p:blipFill>
        <p:spPr bwMode="auto">
          <a:xfrm>
            <a:off x="4968875" y="1968500"/>
            <a:ext cx="3225800" cy="444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9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2">
            <a:extLst>
              <a:ext uri="{FF2B5EF4-FFF2-40B4-BE49-F238E27FC236}">
                <a16:creationId xmlns:a16="http://schemas.microsoft.com/office/drawing/2014/main" id="{98C59400-09C6-47DA-B610-06206BDB132A}"/>
              </a:ext>
            </a:extLst>
          </p:cNvPr>
          <p:cNvGrpSpPr>
            <a:grpSpLocks/>
          </p:cNvGrpSpPr>
          <p:nvPr/>
        </p:nvGrpSpPr>
        <p:grpSpPr bwMode="auto">
          <a:xfrm>
            <a:off x="755650" y="1481138"/>
            <a:ext cx="7632700" cy="4448174"/>
            <a:chOff x="755610" y="1481771"/>
            <a:chExt cx="7632777" cy="4447507"/>
          </a:xfrm>
        </p:grpSpPr>
        <p:sp>
          <p:nvSpPr>
            <p:cNvPr id="8" name="Oval 7">
              <a:extLst>
                <a:ext uri="{FF2B5EF4-FFF2-40B4-BE49-F238E27FC236}">
                  <a16:creationId xmlns:a16="http://schemas.microsoft.com/office/drawing/2014/main" id="{EA0E017B-D24A-4432-863E-18AD82A727C7}"/>
                </a:ext>
              </a:extLst>
            </p:cNvPr>
            <p:cNvSpPr/>
            <p:nvPr/>
          </p:nvSpPr>
          <p:spPr>
            <a:xfrm rot="16200000">
              <a:off x="3359331" y="828794"/>
              <a:ext cx="2425336" cy="7632777"/>
            </a:xfrm>
            <a:custGeom>
              <a:avLst/>
              <a:gdLst>
                <a:gd name="connsiteX0" fmla="*/ 0 w 3270604"/>
                <a:gd name="connsiteY0" fmla="*/ 3816350 h 7632700"/>
                <a:gd name="connsiteX1" fmla="*/ 1635302 w 3270604"/>
                <a:gd name="connsiteY1" fmla="*/ 0 h 7632700"/>
                <a:gd name="connsiteX2" fmla="*/ 3270604 w 3270604"/>
                <a:gd name="connsiteY2" fmla="*/ 3816350 h 7632700"/>
                <a:gd name="connsiteX3" fmla="*/ 1635302 w 3270604"/>
                <a:gd name="connsiteY3" fmla="*/ 7632700 h 7632700"/>
                <a:gd name="connsiteX4" fmla="*/ 0 w 3270604"/>
                <a:gd name="connsiteY4" fmla="*/ 3816350 h 7632700"/>
                <a:gd name="connsiteX0" fmla="*/ 0 w 2265893"/>
                <a:gd name="connsiteY0" fmla="*/ 3759945 h 7632777"/>
                <a:gd name="connsiteX1" fmla="*/ 630591 w 2265893"/>
                <a:gd name="connsiteY1" fmla="*/ 39 h 7632777"/>
                <a:gd name="connsiteX2" fmla="*/ 2265893 w 2265893"/>
                <a:gd name="connsiteY2" fmla="*/ 3816389 h 7632777"/>
                <a:gd name="connsiteX3" fmla="*/ 630591 w 2265893"/>
                <a:gd name="connsiteY3" fmla="*/ 7632739 h 7632777"/>
                <a:gd name="connsiteX4" fmla="*/ 0 w 2265893"/>
                <a:gd name="connsiteY4" fmla="*/ 3759945 h 7632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893" h="7632777">
                  <a:moveTo>
                    <a:pt x="0" y="3759945"/>
                  </a:moveTo>
                  <a:cubicBezTo>
                    <a:pt x="0" y="1652233"/>
                    <a:pt x="252942" y="-9368"/>
                    <a:pt x="630591" y="39"/>
                  </a:cubicBezTo>
                  <a:cubicBezTo>
                    <a:pt x="1008240" y="9446"/>
                    <a:pt x="2265893" y="1708677"/>
                    <a:pt x="2265893" y="3816389"/>
                  </a:cubicBezTo>
                  <a:cubicBezTo>
                    <a:pt x="2265893" y="5924101"/>
                    <a:pt x="1008240" y="7642146"/>
                    <a:pt x="630591" y="7632739"/>
                  </a:cubicBezTo>
                  <a:cubicBezTo>
                    <a:pt x="252942" y="7623332"/>
                    <a:pt x="0" y="5867657"/>
                    <a:pt x="0" y="3759945"/>
                  </a:cubicBezTo>
                  <a:close/>
                </a:path>
              </a:pathLst>
            </a:custGeom>
            <a:solidFill>
              <a:srgbClr val="4AA1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1270" name="Picture 1">
              <a:extLst>
                <a:ext uri="{FF2B5EF4-FFF2-40B4-BE49-F238E27FC236}">
                  <a16:creationId xmlns:a16="http://schemas.microsoft.com/office/drawing/2014/main" id="{93D36966-C730-44C0-BE75-615A76A02A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14539" y="1481771"/>
              <a:ext cx="6407061" cy="4447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268" name="Content Placeholder 21">
            <a:extLst>
              <a:ext uri="{FF2B5EF4-FFF2-40B4-BE49-F238E27FC236}">
                <a16:creationId xmlns:a16="http://schemas.microsoft.com/office/drawing/2014/main" id="{329FA8FA-9F26-4417-BECB-55D6910CE4E9}"/>
              </a:ext>
            </a:extLst>
          </p:cNvPr>
          <p:cNvSpPr>
            <a:spLocks noGrp="1"/>
          </p:cNvSpPr>
          <p:nvPr>
            <p:ph idx="1"/>
          </p:nvPr>
        </p:nvSpPr>
        <p:spPr>
          <a:xfrm>
            <a:off x="755650" y="5156200"/>
            <a:ext cx="7632700" cy="773113"/>
          </a:xfrm>
          <a:prstGeom prst="roundRect">
            <a:avLst>
              <a:gd name="adj" fmla="val 0"/>
            </a:avLst>
          </a:prstGeom>
          <a:solidFill>
            <a:srgbClr val="FFEDAA"/>
          </a:solidFill>
        </p:spPr>
        <p:txBody>
          <a:bodyPr lIns="108000" tIns="108000" rIns="108000" bIns="108000"/>
          <a:lstStyle/>
          <a:p>
            <a:pPr eaLnBrk="1" hangingPunct="1">
              <a:lnSpc>
                <a:spcPct val="100000"/>
              </a:lnSpc>
              <a:defRPr/>
            </a:pPr>
            <a:r>
              <a:rPr lang="en-GB" dirty="0">
                <a:latin typeface="+mn-lt"/>
              </a:rPr>
              <a:t>Tell your partner one thing that you think is special about them. It might be their hair, their smile, their kindness or a unique talent.</a:t>
            </a:r>
            <a:endParaRPr lang="en-GB" altLang="en-US" dirty="0">
              <a:latin typeface="+mn-lt"/>
            </a:endParaRPr>
          </a:p>
        </p:txBody>
      </p:sp>
      <p:sp>
        <p:nvSpPr>
          <p:cNvPr id="9" name="Title 20">
            <a:extLst>
              <a:ext uri="{FF2B5EF4-FFF2-40B4-BE49-F238E27FC236}">
                <a16:creationId xmlns:a16="http://schemas.microsoft.com/office/drawing/2014/main" id="{EFB71876-26A3-4246-A554-844BDC342F90}"/>
              </a:ext>
            </a:extLst>
          </p:cNvPr>
          <p:cNvSpPr txBox="1">
            <a:spLocks/>
          </p:cNvSpPr>
          <p:nvPr/>
        </p:nvSpPr>
        <p:spPr bwMode="auto">
          <a:xfrm>
            <a:off x="431800" y="612775"/>
            <a:ext cx="8262938" cy="655638"/>
          </a:xfrm>
          <a:prstGeom prst="roundRect">
            <a:avLst>
              <a:gd name="adj" fmla="val 0"/>
            </a:avLst>
          </a:prstGeom>
          <a:solidFill>
            <a:srgbClr val="8ACBC0"/>
          </a:solidFill>
          <a:ln>
            <a:noFill/>
          </a:ln>
        </p:spPr>
        <p:txBody>
          <a:bodyPr lIns="252000" tIns="252000" rIns="252000" bIns="252000" anchor="ctr" anchorCtr="1"/>
          <a:lstStyle>
            <a:lvl1pPr algn="l" rtl="0" eaLnBrk="0" fontAlgn="base" hangingPunct="0">
              <a:lnSpc>
                <a:spcPct val="90000"/>
              </a:lnSpc>
              <a:spcBef>
                <a:spcPct val="0"/>
              </a:spcBef>
              <a:spcAft>
                <a:spcPct val="0"/>
              </a:spcAft>
              <a:defRPr sz="4000" b="1" kern="1200">
                <a:solidFill>
                  <a:srgbClr val="1C1C1C"/>
                </a:solidFill>
                <a:latin typeface="Twinkl SemiBold"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a:lstStyle>
          <a:p>
            <a:pPr eaLnBrk="1" hangingPunct="1">
              <a:defRPr/>
            </a:pPr>
            <a:r>
              <a:rPr lang="en-GB" sz="3600" dirty="0">
                <a:latin typeface="+mn-lt"/>
              </a:rPr>
              <a:t>What Things Make Us Special?</a:t>
            </a:r>
            <a:endParaRPr lang="en-GB" altLang="en-US" sz="23900" dirty="0">
              <a:solidFill>
                <a:schemeClr val="tx1"/>
              </a:solidFill>
              <a:latin typeface="+mn-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21">
            <a:extLst>
              <a:ext uri="{FF2B5EF4-FFF2-40B4-BE49-F238E27FC236}">
                <a16:creationId xmlns:a16="http://schemas.microsoft.com/office/drawing/2014/main" id="{FB97169C-1545-49E0-9FB7-640B4EC10A3C}"/>
              </a:ext>
            </a:extLst>
          </p:cNvPr>
          <p:cNvSpPr>
            <a:spLocks noGrp="1"/>
          </p:cNvSpPr>
          <p:nvPr>
            <p:ph idx="1"/>
          </p:nvPr>
        </p:nvSpPr>
        <p:spPr>
          <a:xfrm>
            <a:off x="577850" y="1473200"/>
            <a:ext cx="7899400" cy="1009650"/>
          </a:xfrm>
          <a:prstGeom prst="roundRect">
            <a:avLst>
              <a:gd name="adj" fmla="val 0"/>
            </a:avLst>
          </a:prstGeom>
        </p:spPr>
        <p:txBody>
          <a:bodyPr lIns="108000" tIns="108000" rIns="108000" bIns="108000"/>
          <a:lstStyle/>
          <a:p>
            <a:pPr eaLnBrk="1" hangingPunct="1">
              <a:defRPr/>
            </a:pPr>
            <a:r>
              <a:rPr lang="en-GB" dirty="0">
                <a:latin typeface="+mn-lt"/>
              </a:rPr>
              <a:t>Lots of people originally came from different countries to the country they live in now, or their </a:t>
            </a:r>
            <a:r>
              <a:rPr lang="en-GB" b="1" dirty="0">
                <a:latin typeface="+mn-lt"/>
              </a:rPr>
              <a:t>ancestors</a:t>
            </a:r>
            <a:r>
              <a:rPr lang="en-GB" dirty="0">
                <a:latin typeface="+mn-lt"/>
              </a:rPr>
              <a:t> did. This can often mean that new ideas, beliefs and </a:t>
            </a:r>
            <a:r>
              <a:rPr lang="en-GB" b="1" dirty="0">
                <a:latin typeface="+mn-lt"/>
              </a:rPr>
              <a:t>customs</a:t>
            </a:r>
            <a:r>
              <a:rPr lang="en-GB" dirty="0">
                <a:latin typeface="+mn-lt"/>
              </a:rPr>
              <a:t> are shared. This</a:t>
            </a:r>
            <a:r>
              <a:rPr lang="en-GB" b="1" dirty="0">
                <a:latin typeface="+mn-lt"/>
              </a:rPr>
              <a:t> diversity</a:t>
            </a:r>
            <a:r>
              <a:rPr lang="en-GB" dirty="0">
                <a:latin typeface="+mn-lt"/>
              </a:rPr>
              <a:t> makes life more interesting.</a:t>
            </a:r>
            <a:endParaRPr lang="en-GB" altLang="en-US" dirty="0">
              <a:latin typeface="+mn-lt"/>
            </a:endParaRPr>
          </a:p>
        </p:txBody>
      </p:sp>
      <p:sp>
        <p:nvSpPr>
          <p:cNvPr id="11" name="Content Placeholder 21">
            <a:extLst>
              <a:ext uri="{FF2B5EF4-FFF2-40B4-BE49-F238E27FC236}">
                <a16:creationId xmlns:a16="http://schemas.microsoft.com/office/drawing/2014/main" id="{5ADE965E-9633-4D10-922D-FCEB05B8917E}"/>
              </a:ext>
            </a:extLst>
          </p:cNvPr>
          <p:cNvSpPr>
            <a:spLocks noChangeArrowheads="1"/>
          </p:cNvSpPr>
          <p:nvPr/>
        </p:nvSpPr>
        <p:spPr bwMode="auto">
          <a:xfrm>
            <a:off x="657225" y="2474913"/>
            <a:ext cx="7810500" cy="1373187"/>
          </a:xfrm>
          <a:prstGeom prst="roundRect">
            <a:avLst>
              <a:gd name="adj" fmla="val 0"/>
            </a:avLst>
          </a:prstGeom>
          <a:solidFill>
            <a:srgbClr val="FFEDAA"/>
          </a:solidFill>
          <a:ln>
            <a:noFill/>
          </a:ln>
          <a:extLst>
            <a:ext uri="{91240B29-F687-4F45-9708-019B960494DF}">
              <a14:hiddenLine xmlns:a14="http://schemas.microsoft.com/office/drawing/2010/main" w="9525">
                <a:solidFill>
                  <a:srgbClr val="000000"/>
                </a:solidFill>
                <a:round/>
                <a:headEnd/>
                <a:tailEnd/>
              </a14:hiddenLine>
            </a:ext>
          </a:extLst>
        </p:spPr>
        <p:txBody>
          <a:bodyPr lIns="180000" tIns="180000" rIns="180000" bIns="180000"/>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buFont typeface="Arial" panose="020B0604020202020204" pitchFamily="34" charset="0"/>
              <a:buNone/>
            </a:pPr>
            <a:r>
              <a:rPr lang="en-GB" altLang="en-US"/>
              <a:t>Look at this map of the world and try to spot as many countries as you can. In pairs, research a country of your choice and find five interesting things about the customs and traditions there that you find interesting and different.</a:t>
            </a:r>
          </a:p>
        </p:txBody>
      </p:sp>
      <p:sp>
        <p:nvSpPr>
          <p:cNvPr id="8" name="Title 20">
            <a:extLst>
              <a:ext uri="{FF2B5EF4-FFF2-40B4-BE49-F238E27FC236}">
                <a16:creationId xmlns:a16="http://schemas.microsoft.com/office/drawing/2014/main" id="{D4F05F6E-C053-4985-972E-D881C5729AA9}"/>
              </a:ext>
            </a:extLst>
          </p:cNvPr>
          <p:cNvSpPr txBox="1">
            <a:spLocks/>
          </p:cNvSpPr>
          <p:nvPr/>
        </p:nvSpPr>
        <p:spPr bwMode="auto">
          <a:xfrm>
            <a:off x="431800" y="612775"/>
            <a:ext cx="8262938" cy="655638"/>
          </a:xfrm>
          <a:prstGeom prst="roundRect">
            <a:avLst>
              <a:gd name="adj" fmla="val 0"/>
            </a:avLst>
          </a:prstGeom>
          <a:solidFill>
            <a:srgbClr val="8ACBC0"/>
          </a:solidFill>
          <a:ln>
            <a:noFill/>
          </a:ln>
        </p:spPr>
        <p:txBody>
          <a:bodyPr lIns="252000" tIns="252000" rIns="252000" bIns="252000" anchor="ctr" anchorCtr="1"/>
          <a:lstStyle>
            <a:lvl1pPr algn="l" rtl="0" eaLnBrk="0" fontAlgn="base" hangingPunct="0">
              <a:lnSpc>
                <a:spcPct val="90000"/>
              </a:lnSpc>
              <a:spcBef>
                <a:spcPct val="0"/>
              </a:spcBef>
              <a:spcAft>
                <a:spcPct val="0"/>
              </a:spcAft>
              <a:defRPr sz="4000" b="1" kern="1200">
                <a:solidFill>
                  <a:srgbClr val="1C1C1C"/>
                </a:solidFill>
                <a:latin typeface="Twinkl SemiBold"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a:lstStyle>
          <a:p>
            <a:pPr eaLnBrk="1" hangingPunct="1">
              <a:defRPr/>
            </a:pPr>
            <a:r>
              <a:rPr lang="en-GB" sz="3600" dirty="0">
                <a:latin typeface="+mn-lt"/>
              </a:rPr>
              <a:t>  Differences in Heritage</a:t>
            </a:r>
            <a:endParaRPr lang="en-GB" altLang="en-US" sz="59500" dirty="0">
              <a:solidFill>
                <a:schemeClr val="tx1"/>
              </a:solidFill>
              <a:latin typeface="+mn-lt"/>
            </a:endParaRPr>
          </a:p>
        </p:txBody>
      </p:sp>
      <p:pic>
        <p:nvPicPr>
          <p:cNvPr id="4" name="Picture 3">
            <a:extLst>
              <a:ext uri="{FF2B5EF4-FFF2-40B4-BE49-F238E27FC236}">
                <a16:creationId xmlns:a16="http://schemas.microsoft.com/office/drawing/2014/main" id="{7851CBDE-98E2-4E18-9FAF-DF87D056ED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5" y="3930650"/>
            <a:ext cx="476250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FA2A9EF6-0F7A-4906-AEF0-C04F0C63DE28}"/>
              </a:ext>
            </a:extLst>
          </p:cNvPr>
          <p:cNvSpPr/>
          <p:nvPr/>
        </p:nvSpPr>
        <p:spPr>
          <a:xfrm>
            <a:off x="5641975" y="4019550"/>
            <a:ext cx="2825750" cy="2225675"/>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ts val="0"/>
              </a:spcBef>
              <a:spcAft>
                <a:spcPts val="0"/>
              </a:spcAft>
              <a:defRPr/>
            </a:pPr>
            <a:r>
              <a:rPr lang="en-GB" b="1" dirty="0">
                <a:solidFill>
                  <a:srgbClr val="000000"/>
                </a:solidFill>
              </a:rPr>
              <a:t>ancestors</a:t>
            </a:r>
            <a:r>
              <a:rPr lang="en-GB" dirty="0">
                <a:solidFill>
                  <a:srgbClr val="000000"/>
                </a:solidFill>
              </a:rPr>
              <a:t> - Your relatives from history. </a:t>
            </a:r>
            <a:endParaRPr lang="en-GB" dirty="0"/>
          </a:p>
          <a:p>
            <a:pPr>
              <a:spcBef>
                <a:spcPts val="0"/>
              </a:spcBef>
              <a:spcAft>
                <a:spcPts val="0"/>
              </a:spcAft>
              <a:defRPr/>
            </a:pPr>
            <a:r>
              <a:rPr lang="en-GB" b="1" dirty="0">
                <a:solidFill>
                  <a:srgbClr val="000000"/>
                </a:solidFill>
              </a:rPr>
              <a:t>customs </a:t>
            </a:r>
            <a:r>
              <a:rPr lang="en-GB" dirty="0">
                <a:solidFill>
                  <a:srgbClr val="000000"/>
                </a:solidFill>
              </a:rPr>
              <a:t>- Something that many people do, or have done, for a long time.</a:t>
            </a:r>
            <a:endParaRPr lang="en-GB" dirty="0"/>
          </a:p>
          <a:p>
            <a:pPr>
              <a:defRPr/>
            </a:pPr>
            <a:r>
              <a:rPr lang="en-GB" b="1" dirty="0">
                <a:solidFill>
                  <a:srgbClr val="000000"/>
                </a:solidFill>
              </a:rPr>
              <a:t>diversity</a:t>
            </a:r>
            <a:r>
              <a:rPr lang="en-GB" dirty="0">
                <a:solidFill>
                  <a:srgbClr val="000000"/>
                </a:solidFill>
              </a:rPr>
              <a:t> - Differences</a:t>
            </a:r>
            <a:r>
              <a:rPr lang="en-GB" dirty="0">
                <a:solidFill>
                  <a:srgbClr val="000000"/>
                </a:solidFill>
                <a:latin typeface="Arial" panose="020B0604020202020204" pitchFamily="34" charset="0"/>
              </a:rPr>
              <a:t>. </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Content Placeholder 21">
            <a:extLst>
              <a:ext uri="{FF2B5EF4-FFF2-40B4-BE49-F238E27FC236}">
                <a16:creationId xmlns:a16="http://schemas.microsoft.com/office/drawing/2014/main" id="{395B8214-722F-4525-8717-57499AB8FFC3}"/>
              </a:ext>
            </a:extLst>
          </p:cNvPr>
          <p:cNvSpPr>
            <a:spLocks noGrp="1"/>
          </p:cNvSpPr>
          <p:nvPr>
            <p:ph idx="1"/>
          </p:nvPr>
        </p:nvSpPr>
        <p:spPr>
          <a:xfrm>
            <a:off x="654050" y="1377950"/>
            <a:ext cx="8040688" cy="1009650"/>
          </a:xfrm>
          <a:prstGeom prst="roundRect">
            <a:avLst>
              <a:gd name="adj" fmla="val 0"/>
            </a:avLst>
          </a:prstGeom>
        </p:spPr>
        <p:txBody>
          <a:bodyPr lIns="108000" tIns="108000" rIns="108000" bIns="108000"/>
          <a:lstStyle/>
          <a:p>
            <a:pPr>
              <a:spcBef>
                <a:spcPts val="0"/>
              </a:spcBef>
              <a:spcAft>
                <a:spcPts val="0"/>
              </a:spcAft>
              <a:defRPr/>
            </a:pPr>
            <a:r>
              <a:rPr lang="en-GB" dirty="0">
                <a:latin typeface="+mn-lt"/>
              </a:rPr>
              <a:t>When a person doesn’t respect the different qualities and opinions of another person or group, this can often be called </a:t>
            </a:r>
            <a:r>
              <a:rPr lang="en-GB" b="1" dirty="0">
                <a:latin typeface="+mn-lt"/>
              </a:rPr>
              <a:t>discrimination.</a:t>
            </a:r>
            <a:endParaRPr lang="en-GB" dirty="0">
              <a:latin typeface="+mn-lt"/>
            </a:endParaRPr>
          </a:p>
          <a:p>
            <a:pPr>
              <a:defRPr/>
            </a:pPr>
            <a:br>
              <a:rPr lang="en-GB" dirty="0"/>
            </a:br>
            <a:endParaRPr lang="en-GB" altLang="en-US" b="1" dirty="0">
              <a:latin typeface="Twinkl" pitchFamily="2" charset="0"/>
            </a:endParaRPr>
          </a:p>
        </p:txBody>
      </p:sp>
      <p:sp>
        <p:nvSpPr>
          <p:cNvPr id="9" name="Title 20">
            <a:extLst>
              <a:ext uri="{FF2B5EF4-FFF2-40B4-BE49-F238E27FC236}">
                <a16:creationId xmlns:a16="http://schemas.microsoft.com/office/drawing/2014/main" id="{BDBBF137-5082-4DBC-80E4-2AF433718DD7}"/>
              </a:ext>
            </a:extLst>
          </p:cNvPr>
          <p:cNvSpPr txBox="1">
            <a:spLocks/>
          </p:cNvSpPr>
          <p:nvPr/>
        </p:nvSpPr>
        <p:spPr bwMode="auto">
          <a:xfrm>
            <a:off x="431800" y="612775"/>
            <a:ext cx="8262938" cy="655638"/>
          </a:xfrm>
          <a:prstGeom prst="roundRect">
            <a:avLst>
              <a:gd name="adj" fmla="val 0"/>
            </a:avLst>
          </a:prstGeom>
          <a:solidFill>
            <a:srgbClr val="8ACBC0"/>
          </a:solidFill>
          <a:ln>
            <a:noFill/>
          </a:ln>
        </p:spPr>
        <p:txBody>
          <a:bodyPr lIns="252000" tIns="252000" rIns="252000" bIns="252000" anchor="ctr" anchorCtr="1"/>
          <a:lstStyle>
            <a:lvl1pPr algn="l" rtl="0" eaLnBrk="0" fontAlgn="base" hangingPunct="0">
              <a:lnSpc>
                <a:spcPct val="90000"/>
              </a:lnSpc>
              <a:spcBef>
                <a:spcPct val="0"/>
              </a:spcBef>
              <a:spcAft>
                <a:spcPct val="0"/>
              </a:spcAft>
              <a:defRPr sz="4000" b="1" kern="1200">
                <a:solidFill>
                  <a:srgbClr val="1C1C1C"/>
                </a:solidFill>
                <a:latin typeface="Twinkl SemiBold"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a:lstStyle>
          <a:p>
            <a:pPr eaLnBrk="1" hangingPunct="1">
              <a:defRPr/>
            </a:pPr>
            <a:r>
              <a:rPr lang="en-GB" sz="3600" dirty="0">
                <a:latin typeface="+mn-lt"/>
              </a:rPr>
              <a:t>Discrimination</a:t>
            </a:r>
            <a:endParaRPr lang="en-GB" altLang="en-US" sz="148100" dirty="0">
              <a:solidFill>
                <a:schemeClr val="tx1"/>
              </a:solidFill>
              <a:latin typeface="+mn-lt"/>
            </a:endParaRPr>
          </a:p>
        </p:txBody>
      </p:sp>
      <p:sp>
        <p:nvSpPr>
          <p:cNvPr id="8" name="Oval 7">
            <a:extLst>
              <a:ext uri="{FF2B5EF4-FFF2-40B4-BE49-F238E27FC236}">
                <a16:creationId xmlns:a16="http://schemas.microsoft.com/office/drawing/2014/main" id="{9F0B0587-362D-4779-9174-3524303ED384}"/>
              </a:ext>
            </a:extLst>
          </p:cNvPr>
          <p:cNvSpPr/>
          <p:nvPr/>
        </p:nvSpPr>
        <p:spPr bwMode="auto">
          <a:xfrm rot="16200000">
            <a:off x="3439319" y="680243"/>
            <a:ext cx="2265362" cy="7632700"/>
          </a:xfrm>
          <a:custGeom>
            <a:avLst/>
            <a:gdLst>
              <a:gd name="connsiteX0" fmla="*/ 0 w 3270604"/>
              <a:gd name="connsiteY0" fmla="*/ 3816350 h 7632700"/>
              <a:gd name="connsiteX1" fmla="*/ 1635302 w 3270604"/>
              <a:gd name="connsiteY1" fmla="*/ 0 h 7632700"/>
              <a:gd name="connsiteX2" fmla="*/ 3270604 w 3270604"/>
              <a:gd name="connsiteY2" fmla="*/ 3816350 h 7632700"/>
              <a:gd name="connsiteX3" fmla="*/ 1635302 w 3270604"/>
              <a:gd name="connsiteY3" fmla="*/ 7632700 h 7632700"/>
              <a:gd name="connsiteX4" fmla="*/ 0 w 3270604"/>
              <a:gd name="connsiteY4" fmla="*/ 3816350 h 7632700"/>
              <a:gd name="connsiteX0" fmla="*/ 0 w 2265893"/>
              <a:gd name="connsiteY0" fmla="*/ 3759945 h 7632777"/>
              <a:gd name="connsiteX1" fmla="*/ 630591 w 2265893"/>
              <a:gd name="connsiteY1" fmla="*/ 39 h 7632777"/>
              <a:gd name="connsiteX2" fmla="*/ 2265893 w 2265893"/>
              <a:gd name="connsiteY2" fmla="*/ 3816389 h 7632777"/>
              <a:gd name="connsiteX3" fmla="*/ 630591 w 2265893"/>
              <a:gd name="connsiteY3" fmla="*/ 7632739 h 7632777"/>
              <a:gd name="connsiteX4" fmla="*/ 0 w 2265893"/>
              <a:gd name="connsiteY4" fmla="*/ 3759945 h 7632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893" h="7632777">
                <a:moveTo>
                  <a:pt x="0" y="3759945"/>
                </a:moveTo>
                <a:cubicBezTo>
                  <a:pt x="0" y="1652233"/>
                  <a:pt x="252942" y="-9368"/>
                  <a:pt x="630591" y="39"/>
                </a:cubicBezTo>
                <a:cubicBezTo>
                  <a:pt x="1008240" y="9446"/>
                  <a:pt x="2265893" y="1708677"/>
                  <a:pt x="2265893" y="3816389"/>
                </a:cubicBezTo>
                <a:cubicBezTo>
                  <a:pt x="2265893" y="5924101"/>
                  <a:pt x="1008240" y="7642146"/>
                  <a:pt x="630591" y="7632739"/>
                </a:cubicBezTo>
                <a:cubicBezTo>
                  <a:pt x="252942" y="7623332"/>
                  <a:pt x="0" y="5867657"/>
                  <a:pt x="0" y="3759945"/>
                </a:cubicBezTo>
                <a:close/>
              </a:path>
            </a:pathLst>
          </a:custGeom>
          <a:solidFill>
            <a:srgbClr val="4AA1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pic>
        <p:nvPicPr>
          <p:cNvPr id="4" name="Picture 3" descr="A group of people looking at a paper&#10;&#10;Description automatically generated with low confidence">
            <a:extLst>
              <a:ext uri="{FF2B5EF4-FFF2-40B4-BE49-F238E27FC236}">
                <a16:creationId xmlns:a16="http://schemas.microsoft.com/office/drawing/2014/main" id="{C5DAD564-45DF-AB91-3983-548B5517DA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6262" y="2146174"/>
            <a:ext cx="6494013" cy="3756278"/>
          </a:xfrm>
          <a:prstGeom prst="rect">
            <a:avLst/>
          </a:prstGeom>
        </p:spPr>
      </p:pic>
      <p:sp>
        <p:nvSpPr>
          <p:cNvPr id="14343" name="Content Placeholder 21">
            <a:extLst>
              <a:ext uri="{FF2B5EF4-FFF2-40B4-BE49-F238E27FC236}">
                <a16:creationId xmlns:a16="http://schemas.microsoft.com/office/drawing/2014/main" id="{D36FF088-8DD3-4A0E-AB40-542B896741CB}"/>
              </a:ext>
            </a:extLst>
          </p:cNvPr>
          <p:cNvSpPr>
            <a:spLocks/>
          </p:cNvSpPr>
          <p:nvPr/>
        </p:nvSpPr>
        <p:spPr bwMode="auto">
          <a:xfrm>
            <a:off x="755650" y="5000624"/>
            <a:ext cx="7632700" cy="1176338"/>
          </a:xfrm>
          <a:prstGeom prst="roundRect">
            <a:avLst>
              <a:gd name="adj" fmla="val 0"/>
            </a:avLst>
          </a:prstGeom>
          <a:solidFill>
            <a:srgbClr val="FFEDAA"/>
          </a:solidFill>
          <a:ln>
            <a:noFill/>
          </a:ln>
        </p:spPr>
        <p:txBody>
          <a:bodyPr lIns="108000" tIns="108000" rIns="108000" bIns="108000"/>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buFont typeface="Arial" panose="020B0604020202020204" pitchFamily="34" charset="0"/>
              <a:buNone/>
              <a:defRPr/>
            </a:pPr>
            <a:r>
              <a:rPr lang="en-GB" dirty="0">
                <a:latin typeface="+mn-lt"/>
              </a:rPr>
              <a:t>Discrimination is the unfair treatment, or bullying, of one particular person or group of people. Often, this unfair treatment is because of the beliefs, race, gender, disability or sexual orientation of that person or group.</a:t>
            </a:r>
            <a:endParaRPr lang="en-GB" altLang="en-US" dirty="0">
              <a:solidFill>
                <a:schemeClr val="tx1"/>
              </a:solidFill>
              <a:latin typeface="+mn-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ontent Placeholder 21">
            <a:extLst>
              <a:ext uri="{FF2B5EF4-FFF2-40B4-BE49-F238E27FC236}">
                <a16:creationId xmlns:a16="http://schemas.microsoft.com/office/drawing/2014/main" id="{601E5D3F-42F6-43D1-9D0D-666D4E73D468}"/>
              </a:ext>
            </a:extLst>
          </p:cNvPr>
          <p:cNvSpPr>
            <a:spLocks noGrp="1"/>
          </p:cNvSpPr>
          <p:nvPr>
            <p:ph idx="1"/>
          </p:nvPr>
        </p:nvSpPr>
        <p:spPr>
          <a:xfrm>
            <a:off x="755650" y="1725613"/>
            <a:ext cx="7632700" cy="1009650"/>
          </a:xfrm>
          <a:prstGeom prst="roundRect">
            <a:avLst>
              <a:gd name="adj" fmla="val 0"/>
            </a:avLst>
          </a:prstGeom>
        </p:spPr>
        <p:txBody>
          <a:bodyPr lIns="108000" tIns="108000" rIns="108000" bIns="108000"/>
          <a:lstStyle/>
          <a:p>
            <a:pPr eaLnBrk="1" hangingPunct="1">
              <a:defRPr/>
            </a:pPr>
            <a:r>
              <a:rPr lang="en-GB" dirty="0">
                <a:latin typeface="+mn-lt"/>
              </a:rPr>
              <a:t>Discuss with your partner, or within a group, how people may show their discrimination within school.</a:t>
            </a:r>
            <a:endParaRPr lang="en-GB" altLang="en-US" b="1" dirty="0">
              <a:latin typeface="+mn-lt"/>
            </a:endParaRPr>
          </a:p>
        </p:txBody>
      </p:sp>
      <p:sp>
        <p:nvSpPr>
          <p:cNvPr id="11" name="Content Placeholder 21">
            <a:extLst>
              <a:ext uri="{FF2B5EF4-FFF2-40B4-BE49-F238E27FC236}">
                <a16:creationId xmlns:a16="http://schemas.microsoft.com/office/drawing/2014/main" id="{A569C2B0-87DF-496A-803E-8FB7639BA80C}"/>
              </a:ext>
            </a:extLst>
          </p:cNvPr>
          <p:cNvSpPr>
            <a:spLocks noChangeArrowheads="1"/>
          </p:cNvSpPr>
          <p:nvPr/>
        </p:nvSpPr>
        <p:spPr bwMode="auto">
          <a:xfrm>
            <a:off x="755650" y="2473325"/>
            <a:ext cx="7632700" cy="508000"/>
          </a:xfrm>
          <a:prstGeom prst="roundRect">
            <a:avLst>
              <a:gd name="adj" fmla="val 0"/>
            </a:avLst>
          </a:prstGeom>
          <a:solidFill>
            <a:srgbClr val="FFEDAA"/>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buFont typeface="Arial" panose="020B0604020202020204" pitchFamily="34" charset="0"/>
              <a:buNone/>
            </a:pPr>
            <a:r>
              <a:rPr lang="en-GB" altLang="en-US">
                <a:solidFill>
                  <a:schemeClr val="tx1"/>
                </a:solidFill>
              </a:rPr>
              <a:t>People might:</a:t>
            </a:r>
          </a:p>
        </p:txBody>
      </p:sp>
      <p:sp>
        <p:nvSpPr>
          <p:cNvPr id="6" name="Content Placeholder 21">
            <a:extLst>
              <a:ext uri="{FF2B5EF4-FFF2-40B4-BE49-F238E27FC236}">
                <a16:creationId xmlns:a16="http://schemas.microsoft.com/office/drawing/2014/main" id="{67808FB5-46FC-4B96-8E34-51C296F837A7}"/>
              </a:ext>
            </a:extLst>
          </p:cNvPr>
          <p:cNvSpPr>
            <a:spLocks noChangeArrowheads="1"/>
          </p:cNvSpPr>
          <p:nvPr/>
        </p:nvSpPr>
        <p:spPr bwMode="auto">
          <a:xfrm>
            <a:off x="755650" y="3154363"/>
            <a:ext cx="7632700" cy="508000"/>
          </a:xfrm>
          <a:prstGeom prst="roundRect">
            <a:avLst>
              <a:gd name="adj" fmla="val 0"/>
            </a:avLst>
          </a:prstGeom>
          <a:solidFill>
            <a:srgbClr val="C0DFC3"/>
          </a:solidFill>
          <a:ln>
            <a:noFill/>
          </a:ln>
          <a:extLst>
            <a:ext uri="{91240B29-F687-4F45-9708-019B960494DF}">
              <a14:hiddenLine xmlns:a14="http://schemas.microsoft.com/office/drawing/2010/main" w="25400">
                <a:solidFill>
                  <a:srgbClr val="000000"/>
                </a:solidFill>
                <a:round/>
                <a:headEnd/>
                <a:tailEnd/>
              </a14:hiddenLine>
            </a:ext>
          </a:extLst>
        </p:spPr>
        <p:txBody>
          <a:bodyPr lIns="108000" tIns="108000" rIns="108000" bIns="108000"/>
          <a:lstStyle>
            <a:lvl1pPr marL="457200" indent="-192088">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buFontTx/>
              <a:buChar char="•"/>
            </a:pPr>
            <a:r>
              <a:rPr lang="en-GB" altLang="en-US">
                <a:solidFill>
                  <a:schemeClr val="tx1"/>
                </a:solidFill>
              </a:rPr>
              <a:t>deliberately leave someone out of a game or group;</a:t>
            </a:r>
          </a:p>
        </p:txBody>
      </p:sp>
      <p:sp>
        <p:nvSpPr>
          <p:cNvPr id="7" name="Content Placeholder 21">
            <a:extLst>
              <a:ext uri="{FF2B5EF4-FFF2-40B4-BE49-F238E27FC236}">
                <a16:creationId xmlns:a16="http://schemas.microsoft.com/office/drawing/2014/main" id="{ED256707-BD4E-4EA2-9E1A-0CA04874E6B6}"/>
              </a:ext>
            </a:extLst>
          </p:cNvPr>
          <p:cNvSpPr>
            <a:spLocks noChangeArrowheads="1"/>
          </p:cNvSpPr>
          <p:nvPr/>
        </p:nvSpPr>
        <p:spPr bwMode="auto">
          <a:xfrm>
            <a:off x="755650" y="3851275"/>
            <a:ext cx="7632700" cy="717550"/>
          </a:xfrm>
          <a:prstGeom prst="roundRect">
            <a:avLst>
              <a:gd name="adj" fmla="val 0"/>
            </a:avLst>
          </a:prstGeom>
          <a:solidFill>
            <a:srgbClr val="FFEDAA"/>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lstStyle>
            <a:lvl1pPr marL="457200" indent="-192088">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buFontTx/>
              <a:buChar char="•"/>
            </a:pPr>
            <a:r>
              <a:rPr lang="en-GB" altLang="en-US"/>
              <a:t>say something mean about another person’s skin colour, religion, disability or another part of their identity; </a:t>
            </a:r>
            <a:endParaRPr lang="en-GB" altLang="en-US">
              <a:solidFill>
                <a:schemeClr val="tx1"/>
              </a:solidFill>
            </a:endParaRPr>
          </a:p>
        </p:txBody>
      </p:sp>
      <p:sp>
        <p:nvSpPr>
          <p:cNvPr id="8" name="Content Placeholder 21">
            <a:extLst>
              <a:ext uri="{FF2B5EF4-FFF2-40B4-BE49-F238E27FC236}">
                <a16:creationId xmlns:a16="http://schemas.microsoft.com/office/drawing/2014/main" id="{A9D90579-9E23-4243-B956-5F434C2F6CE3}"/>
              </a:ext>
            </a:extLst>
          </p:cNvPr>
          <p:cNvSpPr>
            <a:spLocks noChangeArrowheads="1"/>
          </p:cNvSpPr>
          <p:nvPr/>
        </p:nvSpPr>
        <p:spPr bwMode="auto">
          <a:xfrm>
            <a:off x="755650" y="4757738"/>
            <a:ext cx="7632700" cy="717550"/>
          </a:xfrm>
          <a:prstGeom prst="roundRect">
            <a:avLst>
              <a:gd name="adj" fmla="val 0"/>
            </a:avLst>
          </a:prstGeom>
          <a:solidFill>
            <a:srgbClr val="C0DFC3"/>
          </a:solidFill>
          <a:ln>
            <a:noFill/>
          </a:ln>
          <a:extLst>
            <a:ext uri="{91240B29-F687-4F45-9708-019B960494DF}">
              <a14:hiddenLine xmlns:a14="http://schemas.microsoft.com/office/drawing/2010/main" w="25400">
                <a:solidFill>
                  <a:srgbClr val="000000"/>
                </a:solidFill>
                <a:round/>
                <a:headEnd/>
                <a:tailEnd/>
              </a14:hiddenLine>
            </a:ext>
          </a:extLst>
        </p:spPr>
        <p:txBody>
          <a:bodyPr lIns="108000" tIns="108000" rIns="108000" bIns="108000"/>
          <a:lstStyle>
            <a:lvl1pPr marL="457200" indent="-192088">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buFontTx/>
              <a:buChar char="•"/>
            </a:pPr>
            <a:r>
              <a:rPr lang="en-GB" altLang="en-US">
                <a:solidFill>
                  <a:schemeClr val="tx1"/>
                </a:solidFill>
              </a:rPr>
              <a:t>tell another person that their personal beliefs and opinions are wrong;</a:t>
            </a:r>
          </a:p>
        </p:txBody>
      </p:sp>
      <p:sp>
        <p:nvSpPr>
          <p:cNvPr id="9" name="Content Placeholder 21">
            <a:extLst>
              <a:ext uri="{FF2B5EF4-FFF2-40B4-BE49-F238E27FC236}">
                <a16:creationId xmlns:a16="http://schemas.microsoft.com/office/drawing/2014/main" id="{C6A3F21B-E2CD-4FB1-9D0E-AE81B0AF1547}"/>
              </a:ext>
            </a:extLst>
          </p:cNvPr>
          <p:cNvSpPr>
            <a:spLocks noChangeArrowheads="1"/>
          </p:cNvSpPr>
          <p:nvPr/>
        </p:nvSpPr>
        <p:spPr bwMode="auto">
          <a:xfrm>
            <a:off x="755650" y="5661025"/>
            <a:ext cx="7632700" cy="534988"/>
          </a:xfrm>
          <a:prstGeom prst="roundRect">
            <a:avLst>
              <a:gd name="adj" fmla="val 0"/>
            </a:avLst>
          </a:prstGeom>
          <a:solidFill>
            <a:srgbClr val="FFEDAA"/>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lstStyle>
            <a:lvl1pPr marL="457200" indent="-192088">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buFontTx/>
              <a:buChar char="•"/>
            </a:pPr>
            <a:r>
              <a:rPr lang="en-GB" altLang="en-US">
                <a:solidFill>
                  <a:schemeClr val="tx1"/>
                </a:solidFill>
              </a:rPr>
              <a:t>discuss a person’s personal beliefs and opinions in an unkind way. </a:t>
            </a:r>
          </a:p>
        </p:txBody>
      </p:sp>
      <p:sp>
        <p:nvSpPr>
          <p:cNvPr id="10" name="Title 20">
            <a:extLst>
              <a:ext uri="{FF2B5EF4-FFF2-40B4-BE49-F238E27FC236}">
                <a16:creationId xmlns:a16="http://schemas.microsoft.com/office/drawing/2014/main" id="{98DD3208-F13E-42E6-BD31-3376980FED15}"/>
              </a:ext>
            </a:extLst>
          </p:cNvPr>
          <p:cNvSpPr txBox="1">
            <a:spLocks/>
          </p:cNvSpPr>
          <p:nvPr/>
        </p:nvSpPr>
        <p:spPr bwMode="auto">
          <a:xfrm>
            <a:off x="431800" y="612775"/>
            <a:ext cx="8262938" cy="1009650"/>
          </a:xfrm>
          <a:prstGeom prst="roundRect">
            <a:avLst>
              <a:gd name="adj" fmla="val 0"/>
            </a:avLst>
          </a:prstGeom>
          <a:solidFill>
            <a:srgbClr val="8ACBC0"/>
          </a:solidFill>
          <a:ln>
            <a:noFill/>
          </a:ln>
        </p:spPr>
        <p:txBody>
          <a:bodyPr lIns="252000" tIns="252000" rIns="252000" bIns="252000" anchor="ctr" anchorCtr="1"/>
          <a:lstStyle>
            <a:lvl1pPr algn="l" rtl="0" eaLnBrk="0" fontAlgn="base" hangingPunct="0">
              <a:lnSpc>
                <a:spcPct val="90000"/>
              </a:lnSpc>
              <a:spcBef>
                <a:spcPct val="0"/>
              </a:spcBef>
              <a:spcAft>
                <a:spcPct val="0"/>
              </a:spcAft>
              <a:defRPr sz="4000" b="1" kern="1200">
                <a:solidFill>
                  <a:srgbClr val="1C1C1C"/>
                </a:solidFill>
                <a:latin typeface="Twinkl SemiBold"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a:lstStyle>
          <a:p>
            <a:pPr algn="ctr" eaLnBrk="1" hangingPunct="1">
              <a:defRPr/>
            </a:pPr>
            <a:r>
              <a:rPr lang="en-GB" sz="3200" dirty="0">
                <a:latin typeface="+mn-lt"/>
              </a:rPr>
              <a:t>How Might People Discriminate Against Others within School?</a:t>
            </a:r>
            <a:endParaRPr lang="en-GB" altLang="en-US" sz="307000" dirty="0">
              <a:solidFill>
                <a:schemeClr val="tx1"/>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P spid="7" grpId="0" animBg="1"/>
      <p:bldP spid="8" grpId="0" animBg="1"/>
      <p:bldP spid="9"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1435</TotalTime>
  <Words>625</Words>
  <Application>Microsoft Macintosh PowerPoint</Application>
  <PresentationFormat>On-screen Show (4:3)</PresentationFormat>
  <Paragraphs>54</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Twinkl SemiBold</vt:lpstr>
      <vt:lpstr>NTR</vt:lpstr>
      <vt:lpstr>Twinkl</vt:lpstr>
      <vt:lpstr>Calibri</vt:lpstr>
      <vt:lpstr>Office Theme</vt:lpstr>
      <vt:lpstr>PowerPoint Presentation</vt:lpstr>
      <vt:lpstr>PowerPoint Presentation</vt:lpstr>
      <vt:lpstr>Embrace Our Differences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Twinkl Twinkl</cp:lastModifiedBy>
  <cp:revision>140</cp:revision>
  <dcterms:created xsi:type="dcterms:W3CDTF">2014-10-01T16:09:27Z</dcterms:created>
  <dcterms:modified xsi:type="dcterms:W3CDTF">2022-07-03T13:52:53Z</dcterms:modified>
</cp:coreProperties>
</file>