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8" r:id="rId2"/>
    <p:sldId id="264" r:id="rId3"/>
    <p:sldId id="276" r:id="rId4"/>
    <p:sldId id="277" r:id="rId5"/>
    <p:sldId id="278" r:id="rId6"/>
    <p:sldId id="279" r:id="rId7"/>
    <p:sldId id="280" r:id="rId8"/>
    <p:sldId id="282" r:id="rId9"/>
    <p:sldId id="284" r:id="rId10"/>
    <p:sldId id="285" r:id="rId11"/>
    <p:sldId id="267" r:id="rId1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Twinkl" pitchFamily="2" charset="0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DFC3"/>
    <a:srgbClr val="82C594"/>
    <a:srgbClr val="AFDEF9"/>
    <a:srgbClr val="18A0DB"/>
    <a:srgbClr val="F9C4BF"/>
    <a:srgbClr val="F9B000"/>
    <a:srgbClr val="F39CA2"/>
    <a:srgbClr val="90D8F3"/>
    <a:srgbClr val="47B1E5"/>
    <a:srgbClr val="FFE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102" y="13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winkl.com/resources/rculture-and-diversity-social-studies-steam-kindergarten-usa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winkl.com/resources/rculture-and-diversity-social-studies-steam-kindergarten-usa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FEDF8A56-EC7E-4456-A2A3-C6D67DBFF4DA}"/>
              </a:ext>
            </a:extLst>
          </p:cNvPr>
          <p:cNvSpPr/>
          <p:nvPr/>
        </p:nvSpPr>
        <p:spPr>
          <a:xfrm>
            <a:off x="4096693" y="5513560"/>
            <a:ext cx="950614" cy="687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10AD2BA-2BB6-41D0-A451-183C75E3BBC7}"/>
              </a:ext>
            </a:extLst>
          </p:cNvPr>
          <p:cNvSpPr/>
          <p:nvPr/>
        </p:nvSpPr>
        <p:spPr>
          <a:xfrm>
            <a:off x="2227152" y="3599093"/>
            <a:ext cx="6161198" cy="547779"/>
          </a:xfrm>
          <a:prstGeom prst="roundRect">
            <a:avLst/>
          </a:prstGeom>
          <a:solidFill>
            <a:srgbClr val="82C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Differences are what make us all special.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4B9C7A-726B-4FD5-B88A-F1A06317FF82}"/>
              </a:ext>
            </a:extLst>
          </p:cNvPr>
          <p:cNvSpPr/>
          <p:nvPr/>
        </p:nvSpPr>
        <p:spPr>
          <a:xfrm>
            <a:off x="2127564" y="2250601"/>
            <a:ext cx="6260785" cy="1160713"/>
          </a:xfrm>
          <a:prstGeom prst="roundRect">
            <a:avLst/>
          </a:prstGeom>
          <a:solidFill>
            <a:srgbClr val="C0D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1" algn="ctr"/>
            <a:r>
              <a:rPr lang="en-US" dirty="0">
                <a:solidFill>
                  <a:schemeClr val="tx1"/>
                </a:solidFill>
              </a:rPr>
              <a:t>If someone looks, acts, or sounds different than you, it is a good thing. We need to celebrate our differences!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61962" y="560687"/>
            <a:ext cx="8220075" cy="994306"/>
          </a:xfrm>
        </p:spPr>
        <p:txBody>
          <a:bodyPr/>
          <a:lstStyle/>
          <a:p>
            <a:pPr algn="ctr"/>
            <a:r>
              <a:rPr lang="en-US" dirty="0"/>
              <a:t>Reflection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EA7B581-BFE3-450E-9AAE-80CCD34E09DF}"/>
              </a:ext>
            </a:extLst>
          </p:cNvPr>
          <p:cNvSpPr/>
          <p:nvPr/>
        </p:nvSpPr>
        <p:spPr>
          <a:xfrm>
            <a:off x="2408222" y="4300212"/>
            <a:ext cx="5980127" cy="1160713"/>
          </a:xfrm>
          <a:prstGeom prst="roundRect">
            <a:avLst/>
          </a:prstGeom>
          <a:solidFill>
            <a:srgbClr val="C0D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1" algn="ctr"/>
            <a:r>
              <a:rPr lang="en-US" dirty="0">
                <a:solidFill>
                  <a:schemeClr val="tx1"/>
                </a:solidFill>
              </a:rPr>
              <a:t>We all have the right to our own thoughts and beliefs. This is what makes our school and our world a special place.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16A7D26-851B-45A7-9704-B4B3F429EEC6}"/>
              </a:ext>
            </a:extLst>
          </p:cNvPr>
          <p:cNvSpPr/>
          <p:nvPr/>
        </p:nvSpPr>
        <p:spPr>
          <a:xfrm>
            <a:off x="755649" y="1443337"/>
            <a:ext cx="7632700" cy="547779"/>
          </a:xfrm>
          <a:prstGeom prst="roundRect">
            <a:avLst/>
          </a:prstGeom>
          <a:solidFill>
            <a:srgbClr val="82C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What did you learn today that you didn’t know before?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8EE7FA-1745-4E48-AA5F-4F819BE2CC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54" y="2172076"/>
            <a:ext cx="3686687" cy="448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2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A2ADC0C7-45D9-4FA7-B70E-C2A39D03FD52}"/>
              </a:ext>
            </a:extLst>
          </p:cNvPr>
          <p:cNvSpPr/>
          <p:nvPr/>
        </p:nvSpPr>
        <p:spPr>
          <a:xfrm>
            <a:off x="4096693" y="2987644"/>
            <a:ext cx="950614" cy="687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BB5056-D1FB-4882-8F71-3B01C5D0236D}"/>
              </a:ext>
            </a:extLst>
          </p:cNvPr>
          <p:cNvSpPr/>
          <p:nvPr/>
        </p:nvSpPr>
        <p:spPr>
          <a:xfrm>
            <a:off x="755650" y="1293378"/>
            <a:ext cx="7632700" cy="1160713"/>
          </a:xfrm>
          <a:prstGeom prst="roundRect">
            <a:avLst/>
          </a:prstGeom>
          <a:solidFill>
            <a:srgbClr val="C0D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 two people are ever the same! Look around your classroom. Think about the different people that you know. What makes you different from each other?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DDBF6A-E70D-46E0-A73C-AB087C0F44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86" y="2345455"/>
            <a:ext cx="5313176" cy="4108832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+mn-lt"/>
              </a:rPr>
              <a:t>What Things Make Us Different?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DDBE15B-F35F-4B25-974C-5DA0BF93A27D}"/>
              </a:ext>
            </a:extLst>
          </p:cNvPr>
          <p:cNvSpPr/>
          <p:nvPr/>
        </p:nvSpPr>
        <p:spPr>
          <a:xfrm>
            <a:off x="2006270" y="5056948"/>
            <a:ext cx="1231271" cy="1231271"/>
          </a:xfrm>
          <a:prstGeom prst="ellipse">
            <a:avLst/>
          </a:prstGeom>
          <a:solidFill>
            <a:srgbClr val="F3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hair </a:t>
            </a:r>
            <a:r>
              <a:rPr lang="en-GB" dirty="0" err="1">
                <a:solidFill>
                  <a:schemeClr val="tx1"/>
                </a:solidFill>
              </a:rPr>
              <a:t>color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E15D420-FE88-4D80-9FBC-A526E9612C09}"/>
              </a:ext>
            </a:extLst>
          </p:cNvPr>
          <p:cNvSpPr/>
          <p:nvPr/>
        </p:nvSpPr>
        <p:spPr>
          <a:xfrm>
            <a:off x="692119" y="5056948"/>
            <a:ext cx="1231271" cy="1231271"/>
          </a:xfrm>
          <a:prstGeom prst="ellipse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eye </a:t>
            </a:r>
            <a:r>
              <a:rPr lang="en-GB" dirty="0" err="1">
                <a:solidFill>
                  <a:schemeClr val="tx1"/>
                </a:solidFill>
              </a:rPr>
              <a:t>color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8783E87-3642-4E7E-AFF1-069038BEF440}"/>
              </a:ext>
            </a:extLst>
          </p:cNvPr>
          <p:cNvSpPr/>
          <p:nvPr/>
        </p:nvSpPr>
        <p:spPr>
          <a:xfrm>
            <a:off x="3320421" y="5056948"/>
            <a:ext cx="1231271" cy="1231271"/>
          </a:xfrm>
          <a:prstGeom prst="ellipse">
            <a:avLst/>
          </a:prstGeom>
          <a:solidFill>
            <a:srgbClr val="C0D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height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496019-D7F7-40CD-A621-5744E379BF32}"/>
              </a:ext>
            </a:extLst>
          </p:cNvPr>
          <p:cNvSpPr/>
          <p:nvPr/>
        </p:nvSpPr>
        <p:spPr>
          <a:xfrm>
            <a:off x="4634572" y="5056948"/>
            <a:ext cx="1231271" cy="1231271"/>
          </a:xfrm>
          <a:prstGeom prst="ellipse">
            <a:avLst/>
          </a:prstGeom>
          <a:solidFill>
            <a:srgbClr val="82C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skin </a:t>
            </a:r>
          </a:p>
          <a:p>
            <a:pPr algn="ctr"/>
            <a:r>
              <a:rPr lang="en-GB" dirty="0" err="1">
                <a:solidFill>
                  <a:schemeClr val="tx1"/>
                </a:solidFill>
              </a:rPr>
              <a:t>color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7E50E49-41F4-4F4B-8389-3C45C07EB159}"/>
              </a:ext>
            </a:extLst>
          </p:cNvPr>
          <p:cNvSpPr/>
          <p:nvPr/>
        </p:nvSpPr>
        <p:spPr>
          <a:xfrm>
            <a:off x="5948723" y="5056948"/>
            <a:ext cx="1231271" cy="1231271"/>
          </a:xfrm>
          <a:prstGeom prst="ellipse">
            <a:avLst/>
          </a:prstGeom>
          <a:solidFill>
            <a:srgbClr val="AFD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type of family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F083664-24C7-4A0A-B5E2-D0E59A449336}"/>
              </a:ext>
            </a:extLst>
          </p:cNvPr>
          <p:cNvSpPr/>
          <p:nvPr/>
        </p:nvSpPr>
        <p:spPr>
          <a:xfrm>
            <a:off x="7262874" y="5056948"/>
            <a:ext cx="1231271" cy="1231271"/>
          </a:xfrm>
          <a:prstGeom prst="ellipse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What else?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Things Make Us Special?</a:t>
            </a:r>
            <a:endParaRPr lang="en-US" sz="3600" dirty="0">
              <a:latin typeface="+mn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6B614FA-AC68-4E87-A105-25F755DA57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35" y="1164902"/>
            <a:ext cx="4011648" cy="552787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2EC541E-59E2-4D3A-97BC-4598EF7434A2}"/>
              </a:ext>
            </a:extLst>
          </p:cNvPr>
          <p:cNvGrpSpPr/>
          <p:nvPr/>
        </p:nvGrpSpPr>
        <p:grpSpPr>
          <a:xfrm>
            <a:off x="3273961" y="1655353"/>
            <a:ext cx="4611608" cy="1773647"/>
            <a:chOff x="3092891" y="1546711"/>
            <a:chExt cx="4611608" cy="1773647"/>
          </a:xfrm>
          <a:solidFill>
            <a:srgbClr val="C0DFC3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CBB5056-D1FB-4882-8F71-3B01C5D0236D}"/>
                </a:ext>
              </a:extLst>
            </p:cNvPr>
            <p:cNvSpPr/>
            <p:nvPr/>
          </p:nvSpPr>
          <p:spPr>
            <a:xfrm>
              <a:off x="3363048" y="1546711"/>
              <a:ext cx="4341451" cy="17736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Tell your partner one thing about them that is special. It might be the color of their hair or something that you know they like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or are really good at.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6DB87584-AA25-4888-A10C-BDFCD1352FB5}"/>
                </a:ext>
              </a:extLst>
            </p:cNvPr>
            <p:cNvSpPr/>
            <p:nvPr/>
          </p:nvSpPr>
          <p:spPr>
            <a:xfrm rot="16200000">
              <a:off x="3134197" y="2822732"/>
              <a:ext cx="295369" cy="37798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8592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10AD2BA-2BB6-41D0-A451-183C75E3BBC7}"/>
              </a:ext>
            </a:extLst>
          </p:cNvPr>
          <p:cNvSpPr/>
          <p:nvPr/>
        </p:nvSpPr>
        <p:spPr>
          <a:xfrm>
            <a:off x="755650" y="2928624"/>
            <a:ext cx="7632700" cy="854246"/>
          </a:xfrm>
          <a:prstGeom prst="roundRect">
            <a:avLst/>
          </a:prstGeom>
          <a:solidFill>
            <a:srgbClr val="82C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Would life be as fun if we all looked the same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and thought the same things? No, it would not!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4B9C7A-726B-4FD5-B88A-F1A06317FF82}"/>
              </a:ext>
            </a:extLst>
          </p:cNvPr>
          <p:cNvSpPr/>
          <p:nvPr/>
        </p:nvSpPr>
        <p:spPr>
          <a:xfrm>
            <a:off x="755650" y="1921039"/>
            <a:ext cx="7632700" cy="854246"/>
          </a:xfrm>
          <a:prstGeom prst="roundRect">
            <a:avLst/>
          </a:prstGeom>
          <a:solidFill>
            <a:srgbClr val="C0D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Just imagine if everyone looked the same,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and we all liked the same things.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We Were All the Same?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BC0283-2557-49A2-B326-8E28826DE5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44" y="1473201"/>
            <a:ext cx="2173614" cy="513582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CEE3C22-CAE8-4957-8165-6A0E59042D33}"/>
              </a:ext>
            </a:extLst>
          </p:cNvPr>
          <p:cNvGrpSpPr/>
          <p:nvPr/>
        </p:nvGrpSpPr>
        <p:grpSpPr>
          <a:xfrm>
            <a:off x="3776426" y="4279861"/>
            <a:ext cx="4611924" cy="1467180"/>
            <a:chOff x="4564077" y="2034922"/>
            <a:chExt cx="4611924" cy="146718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EF1AED1-E53D-4530-90FD-76D4EE549CC2}"/>
                </a:ext>
              </a:extLst>
            </p:cNvPr>
            <p:cNvSpPr/>
            <p:nvPr/>
          </p:nvSpPr>
          <p:spPr>
            <a:xfrm>
              <a:off x="4564077" y="2034922"/>
              <a:ext cx="4341451" cy="1467180"/>
            </a:xfrm>
            <a:prstGeom prst="roundRect">
              <a:avLst/>
            </a:prstGeom>
            <a:solidFill>
              <a:srgbClr val="C0DF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Talk to your partner about what you think life would be like if everyone looked the same and if everyone was good at the same things.</a:t>
              </a: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FED59895-7631-4B52-800A-D36C5FBFC6DC}"/>
                </a:ext>
              </a:extLst>
            </p:cNvPr>
            <p:cNvSpPr/>
            <p:nvPr/>
          </p:nvSpPr>
          <p:spPr>
            <a:xfrm rot="5400000">
              <a:off x="8839325" y="2985694"/>
              <a:ext cx="295369" cy="377982"/>
            </a:xfrm>
            <a:prstGeom prst="triangle">
              <a:avLst/>
            </a:prstGeom>
            <a:solidFill>
              <a:srgbClr val="C0DF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67200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People Different?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6E1F78B-2BA6-4259-AC5B-8D15CCC1FE4A}"/>
              </a:ext>
            </a:extLst>
          </p:cNvPr>
          <p:cNvSpPr/>
          <p:nvPr/>
        </p:nvSpPr>
        <p:spPr>
          <a:xfrm>
            <a:off x="755650" y="1311485"/>
            <a:ext cx="7632700" cy="1160713"/>
          </a:xfrm>
          <a:prstGeom prst="roundRect">
            <a:avLst/>
          </a:prstGeom>
          <a:solidFill>
            <a:srgbClr val="C0D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Many people in this country have come from other countries, or their families came from other countries. This is a great thing because it means we have a mix of different people and cultures living together.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B0E13E-23B1-4C34-9388-D65098AA7930}"/>
              </a:ext>
            </a:extLst>
          </p:cNvPr>
          <p:cNvSpPr/>
          <p:nvPr/>
        </p:nvSpPr>
        <p:spPr>
          <a:xfrm>
            <a:off x="755650" y="2555973"/>
            <a:ext cx="7632700" cy="547779"/>
          </a:xfrm>
          <a:prstGeom prst="roundRect">
            <a:avLst/>
          </a:prstGeom>
          <a:solidFill>
            <a:srgbClr val="82C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Different people and cultures living together is called diversity.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4E2506-6406-48E2-83E6-C5DFB60218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35" y="3139964"/>
            <a:ext cx="7876515" cy="302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5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968249-1FDA-4B2C-AF99-92D4FC221B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958" y="3109622"/>
            <a:ext cx="6324084" cy="3199103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People Different?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8E27F41-EAA3-4C72-98FB-3DB8C1860AB5}"/>
              </a:ext>
            </a:extLst>
          </p:cNvPr>
          <p:cNvSpPr/>
          <p:nvPr/>
        </p:nvSpPr>
        <p:spPr>
          <a:xfrm>
            <a:off x="755650" y="1895423"/>
            <a:ext cx="7632700" cy="547779"/>
          </a:xfrm>
          <a:prstGeom prst="roundRect">
            <a:avLst/>
          </a:prstGeom>
          <a:solidFill>
            <a:srgbClr val="82C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Did you or anyone in your family come from a different country?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AEA315C-8953-4FD0-AC19-E373B4C5F060}"/>
              </a:ext>
            </a:extLst>
          </p:cNvPr>
          <p:cNvSpPr/>
          <p:nvPr/>
        </p:nvSpPr>
        <p:spPr>
          <a:xfrm>
            <a:off x="755650" y="1297472"/>
            <a:ext cx="7632700" cy="547779"/>
          </a:xfrm>
          <a:prstGeom prst="roundRect">
            <a:avLst/>
          </a:prstGeom>
          <a:solidFill>
            <a:srgbClr val="C0D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Look at this map of the world.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52ADFA1-CA37-4056-8731-CA52121A8FE3}"/>
              </a:ext>
            </a:extLst>
          </p:cNvPr>
          <p:cNvSpPr/>
          <p:nvPr/>
        </p:nvSpPr>
        <p:spPr>
          <a:xfrm>
            <a:off x="760415" y="2493374"/>
            <a:ext cx="7632700" cy="547779"/>
          </a:xfrm>
          <a:prstGeom prst="roundRect">
            <a:avLst/>
          </a:prstGeom>
          <a:solidFill>
            <a:srgbClr val="C0D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 you have any family or friends who live in another country?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34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4B9C7A-726B-4FD5-B88A-F1A06317FF82}"/>
              </a:ext>
            </a:extLst>
          </p:cNvPr>
          <p:cNvSpPr/>
          <p:nvPr/>
        </p:nvSpPr>
        <p:spPr>
          <a:xfrm>
            <a:off x="755650" y="1307537"/>
            <a:ext cx="7632700" cy="1467180"/>
          </a:xfrm>
          <a:prstGeom prst="roundRect">
            <a:avLst/>
          </a:prstGeom>
          <a:solidFill>
            <a:srgbClr val="C0D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It is very important to respect people’s differences and to be kind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to each other. We can learn so many new things from others that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are different from us. Being different is what makes us all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special and interesting!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Respecting Differences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10AD2BA-2BB6-41D0-A451-183C75E3BBC7}"/>
              </a:ext>
            </a:extLst>
          </p:cNvPr>
          <p:cNvSpPr/>
          <p:nvPr/>
        </p:nvSpPr>
        <p:spPr>
          <a:xfrm>
            <a:off x="755650" y="5238579"/>
            <a:ext cx="7632700" cy="854246"/>
          </a:xfrm>
          <a:prstGeom prst="roundRect">
            <a:avLst/>
          </a:prstGeom>
          <a:solidFill>
            <a:srgbClr val="F3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Being unkind and disrespectful about the ways someone is different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is called discrimination.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1DEABC-F37F-4D55-9E89-C243B8CF27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85" y="2934222"/>
            <a:ext cx="2241935" cy="21448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DEAC7A-C948-4CFC-9FA9-C03A3EBED1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20" y="2934222"/>
            <a:ext cx="1827704" cy="2144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D8536B-CB24-4576-B991-5EA14D985B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004" y="2934222"/>
            <a:ext cx="1599894" cy="21448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C908B3-59EE-40C3-96DD-A334C1D3F9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888" y="2934222"/>
            <a:ext cx="1849462" cy="214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7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Let’s talk about it...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FECB9E1-E8F3-4D86-92B5-AB6252AF178D}"/>
              </a:ext>
            </a:extLst>
          </p:cNvPr>
          <p:cNvGrpSpPr/>
          <p:nvPr/>
        </p:nvGrpSpPr>
        <p:grpSpPr>
          <a:xfrm>
            <a:off x="3721192" y="2169975"/>
            <a:ext cx="4530441" cy="854246"/>
            <a:chOff x="3174058" y="2006411"/>
            <a:chExt cx="4530441" cy="854246"/>
          </a:xfrm>
          <a:solidFill>
            <a:srgbClr val="C0DFC3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AB6AD96-0EC3-4B4E-9508-92AB50379A47}"/>
                </a:ext>
              </a:extLst>
            </p:cNvPr>
            <p:cNvSpPr/>
            <p:nvPr/>
          </p:nvSpPr>
          <p:spPr>
            <a:xfrm>
              <a:off x="3363048" y="2006411"/>
              <a:ext cx="4341451" cy="85424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Why is discrimination harmful to others?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3D7826B-15A5-42E7-926B-465422FBC92B}"/>
                </a:ext>
              </a:extLst>
            </p:cNvPr>
            <p:cNvSpPr/>
            <p:nvPr/>
          </p:nvSpPr>
          <p:spPr>
            <a:xfrm rot="16200000">
              <a:off x="3215364" y="2482632"/>
              <a:ext cx="295369" cy="37798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C0F9CF8-BE61-4544-B1D4-F6E77A5917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92" t="-2268" r="19293" b="37385"/>
          <a:stretch/>
        </p:blipFill>
        <p:spPr>
          <a:xfrm>
            <a:off x="-213337" y="320793"/>
            <a:ext cx="4692973" cy="653720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1C0D8-3ABE-486F-AE6F-86B54CFEED73}"/>
              </a:ext>
            </a:extLst>
          </p:cNvPr>
          <p:cNvGrpSpPr/>
          <p:nvPr/>
        </p:nvGrpSpPr>
        <p:grpSpPr>
          <a:xfrm>
            <a:off x="3857909" y="2240298"/>
            <a:ext cx="4530441" cy="854246"/>
            <a:chOff x="3174058" y="2006411"/>
            <a:chExt cx="4530441" cy="854246"/>
          </a:xfrm>
          <a:solidFill>
            <a:srgbClr val="C0DFC3"/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14F0A78-BD6B-45CC-BF56-2A9FB3AD17FD}"/>
                </a:ext>
              </a:extLst>
            </p:cNvPr>
            <p:cNvSpPr/>
            <p:nvPr/>
          </p:nvSpPr>
          <p:spPr>
            <a:xfrm>
              <a:off x="3363048" y="2006411"/>
              <a:ext cx="4341451" cy="85424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Why is not okay to discriminate against others?</a:t>
              </a:r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98945B0-2111-4D00-8185-2C7AF269C0F7}"/>
                </a:ext>
              </a:extLst>
            </p:cNvPr>
            <p:cNvSpPr/>
            <p:nvPr/>
          </p:nvSpPr>
          <p:spPr>
            <a:xfrm rot="16200000">
              <a:off x="3215364" y="2482632"/>
              <a:ext cx="295369" cy="37798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6430765-5AC9-4A18-93C9-AADBDA76A7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8" r="55546" b="34201"/>
          <a:stretch/>
        </p:blipFill>
        <p:spPr>
          <a:xfrm>
            <a:off x="539750" y="1473200"/>
            <a:ext cx="3569018" cy="538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8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10AD2BA-2BB6-41D0-A451-183C75E3BBC7}"/>
              </a:ext>
            </a:extLst>
          </p:cNvPr>
          <p:cNvSpPr/>
          <p:nvPr/>
        </p:nvSpPr>
        <p:spPr>
          <a:xfrm>
            <a:off x="755650" y="3445860"/>
            <a:ext cx="7632700" cy="854246"/>
          </a:xfrm>
          <a:prstGeom prst="roundRect">
            <a:avLst/>
          </a:prstGeom>
          <a:solidFill>
            <a:srgbClr val="82C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If you heard someone being unkind about differences at </a:t>
            </a:r>
          </a:p>
          <a:p>
            <a:pPr algn="r"/>
            <a:r>
              <a:rPr lang="en-US" dirty="0">
                <a:solidFill>
                  <a:schemeClr val="tx1"/>
                </a:solidFill>
              </a:rPr>
              <a:t>school, who would you tell? What would you do?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4B9C7A-726B-4FD5-B88A-F1A06317FF82}"/>
              </a:ext>
            </a:extLst>
          </p:cNvPr>
          <p:cNvSpPr/>
          <p:nvPr/>
        </p:nvSpPr>
        <p:spPr>
          <a:xfrm>
            <a:off x="988290" y="2438275"/>
            <a:ext cx="7400059" cy="854246"/>
          </a:xfrm>
          <a:prstGeom prst="roundRect">
            <a:avLst/>
          </a:prstGeom>
          <a:solidFill>
            <a:srgbClr val="C0D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If you thought you were being bullied because of your </a:t>
            </a:r>
          </a:p>
          <a:p>
            <a:pPr algn="r"/>
            <a:r>
              <a:rPr lang="en-US" dirty="0">
                <a:solidFill>
                  <a:schemeClr val="tx1"/>
                </a:solidFill>
              </a:rPr>
              <a:t>differences, what do you think you should do?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61962" y="765175"/>
            <a:ext cx="8220075" cy="994306"/>
          </a:xfrm>
        </p:spPr>
        <p:txBody>
          <a:bodyPr/>
          <a:lstStyle/>
          <a:p>
            <a:pPr algn="ctr"/>
            <a:r>
              <a:rPr lang="en-US" dirty="0"/>
              <a:t>What to Do If Discrimination</a:t>
            </a:r>
            <a:br>
              <a:rPr lang="en-US" dirty="0"/>
            </a:br>
            <a:r>
              <a:rPr lang="en-US" dirty="0"/>
              <a:t>Is Happening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EA7B581-BFE3-450E-9AAE-80CCD34E09DF}"/>
              </a:ext>
            </a:extLst>
          </p:cNvPr>
          <p:cNvSpPr/>
          <p:nvPr/>
        </p:nvSpPr>
        <p:spPr>
          <a:xfrm>
            <a:off x="1403926" y="4453445"/>
            <a:ext cx="6984423" cy="854246"/>
          </a:xfrm>
          <a:prstGeom prst="roundRect">
            <a:avLst/>
          </a:prstGeom>
          <a:solidFill>
            <a:srgbClr val="C0D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If you heard someone being unkind about differences at </a:t>
            </a:r>
          </a:p>
          <a:p>
            <a:pPr algn="r"/>
            <a:r>
              <a:rPr lang="en-US" dirty="0">
                <a:solidFill>
                  <a:schemeClr val="tx1"/>
                </a:solidFill>
              </a:rPr>
              <a:t>home, who would you tell? What would you do?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70B6D2-40E0-49E6-956F-60354386AC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95" y="1667116"/>
            <a:ext cx="1813794" cy="498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6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1049</TotalTime>
  <Words>473</Words>
  <Application>Microsoft Office PowerPoint</Application>
  <PresentationFormat>On-screen Show (4:3)</PresentationFormat>
  <Paragraphs>47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Twinkl</vt:lpstr>
      <vt:lpstr>Office Theme</vt:lpstr>
      <vt:lpstr>PowerPoint Presentation</vt:lpstr>
      <vt:lpstr>What Things Make Us Different?</vt:lpstr>
      <vt:lpstr>What Things Make Us Special?</vt:lpstr>
      <vt:lpstr>What If We Were All the Same?</vt:lpstr>
      <vt:lpstr>Why Are People Different?</vt:lpstr>
      <vt:lpstr>Why Are People Different?</vt:lpstr>
      <vt:lpstr>Respecting Differences</vt:lpstr>
      <vt:lpstr>Let’s talk about it...</vt:lpstr>
      <vt:lpstr>What to Do If Discrimination Is Happening</vt:lpstr>
      <vt:lpstr>Reflection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Simone Wouters</dc:creator>
  <cp:lastModifiedBy>Dale Watson</cp:lastModifiedBy>
  <cp:revision>17</cp:revision>
  <dcterms:created xsi:type="dcterms:W3CDTF">2020-07-07T08:36:56Z</dcterms:created>
  <dcterms:modified xsi:type="dcterms:W3CDTF">2021-03-03T09:29:42Z</dcterms:modified>
</cp:coreProperties>
</file>