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7" r:id="rId2"/>
    <p:sldId id="258" r:id="rId3"/>
    <p:sldId id="264" r:id="rId4"/>
    <p:sldId id="278" r:id="rId5"/>
    <p:sldId id="279" r:id="rId6"/>
    <p:sldId id="280" r:id="rId7"/>
    <p:sldId id="281" r:id="rId8"/>
    <p:sldId id="267" r:id="rId9"/>
  </p:sldIdLst>
  <p:sldSz cx="9144000" cy="6858000" type="screen4x3"/>
  <p:notesSz cx="6858000" cy="9144000"/>
  <p:embeddedFontLs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Twinkl" pitchFamily="2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FB6D8"/>
    <a:srgbClr val="18A0DB"/>
    <a:srgbClr val="DE1E5A"/>
    <a:srgbClr val="BC0105"/>
    <a:srgbClr val="4DB1E3"/>
    <a:srgbClr val="80C1EB"/>
    <a:srgbClr val="ACDDFC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1386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FFFFFF">
              <a:alpha val="94902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Disclaimer/s</a:t>
            </a:r>
            <a:endParaRPr lang="en-GB" altLang="en-US" sz="2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43837" y="1471737"/>
            <a:ext cx="7644513" cy="2295228"/>
            <a:chOff x="743837" y="1344834"/>
            <a:chExt cx="7644513" cy="2295228"/>
          </a:xfrm>
        </p:grpSpPr>
        <p:sp>
          <p:nvSpPr>
            <p:cNvPr id="6" name="Rectangle 5"/>
            <p:cNvSpPr/>
            <p:nvPr/>
          </p:nvSpPr>
          <p:spPr>
            <a:xfrm>
              <a:off x="743837" y="1344834"/>
              <a:ext cx="1266195" cy="273960"/>
            </a:xfrm>
            <a:prstGeom prst="rect">
              <a:avLst/>
            </a:prstGeom>
            <a:solidFill>
              <a:srgbClr val="E34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en-GB" sz="1600" b="1" dirty="0" smtClean="0">
                  <a:latin typeface="Roboto" panose="02000000000000000000" pitchFamily="2" charset="0"/>
                  <a:ea typeface="Roboto" panose="02000000000000000000" pitchFamily="2" charset="0"/>
                </a:rPr>
                <a:t>Animations</a:t>
              </a:r>
              <a:endParaRPr lang="en-GB" sz="16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55650" y="1618794"/>
              <a:ext cx="7632700" cy="2021268"/>
            </a:xfrm>
            <a:prstGeom prst="rect">
              <a:avLst/>
            </a:prstGeom>
            <a:noFill/>
            <a:ln w="19050">
              <a:solidFill>
                <a:srgbClr val="18A0DB"/>
              </a:solidFill>
            </a:ln>
          </p:spPr>
          <p:txBody>
            <a:bodyPr wrap="square" lIns="216000" tIns="216000" rIns="216000" bIns="21600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This </a:t>
              </a:r>
              <a:r>
                <a:rPr lang="en-GB" sz="1400" dirty="0">
                  <a:latin typeface="Roboto" panose="02000000000000000000" pitchFamily="2" charset="0"/>
                  <a:ea typeface="Roboto" panose="02000000000000000000" pitchFamily="2" charset="0"/>
                </a:rPr>
                <a:t>resource has been designed with </a:t>
              </a:r>
              <a:r>
                <a:rPr lang="en-GB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animations to </a:t>
              </a:r>
              <a:r>
                <a:rPr lang="en-GB" sz="1400" dirty="0">
                  <a:latin typeface="Roboto" panose="02000000000000000000" pitchFamily="2" charset="0"/>
                  <a:ea typeface="Roboto" panose="02000000000000000000" pitchFamily="2" charset="0"/>
                </a:rPr>
                <a:t>make it as fun and engaging as possible. To view the content in the correct formatting, please view the </a:t>
              </a:r>
              <a:r>
                <a:rPr lang="en-GB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PowerPoint </a:t>
              </a:r>
              <a:r>
                <a:rPr lang="en-GB" sz="1400" dirty="0">
                  <a:latin typeface="Roboto" panose="02000000000000000000" pitchFamily="2" charset="0"/>
                  <a:ea typeface="Roboto" panose="02000000000000000000" pitchFamily="2" charset="0"/>
                </a:rPr>
                <a:t>in </a:t>
              </a:r>
              <a:r>
                <a:rPr lang="en-GB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‘slide show mode’. This takes you from desktop to presentation mode. </a:t>
              </a:r>
              <a:r>
                <a:rPr lang="en-GB" sz="1400" dirty="0">
                  <a:latin typeface="Roboto" panose="02000000000000000000" pitchFamily="2" charset="0"/>
                  <a:ea typeface="Roboto" panose="02000000000000000000" pitchFamily="2" charset="0"/>
                </a:rPr>
                <a:t>If you view the slides </a:t>
              </a:r>
              <a:r>
                <a:rPr lang="en-GB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out of ‘slide show mode’, </a:t>
              </a:r>
              <a:r>
                <a:rPr lang="en-GB" sz="1400" dirty="0">
                  <a:latin typeface="Roboto" panose="02000000000000000000" pitchFamily="2" charset="0"/>
                  <a:ea typeface="Roboto" panose="02000000000000000000" pitchFamily="2" charset="0"/>
                </a:rPr>
                <a:t>you may find that some of the text and images overlap each other </a:t>
              </a:r>
              <a:r>
                <a:rPr lang="en-GB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and/or </a:t>
              </a:r>
              <a:r>
                <a:rPr lang="en-GB" sz="1400" dirty="0">
                  <a:latin typeface="Roboto" panose="02000000000000000000" pitchFamily="2" charset="0"/>
                  <a:ea typeface="Roboto" panose="02000000000000000000" pitchFamily="2" charset="0"/>
                </a:rPr>
                <a:t>are difficult to read</a:t>
              </a:r>
              <a:r>
                <a:rPr lang="en-GB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. 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To </a:t>
              </a:r>
              <a:r>
                <a:rPr lang="en-GB" sz="1400" dirty="0">
                  <a:latin typeface="Roboto" panose="02000000000000000000" pitchFamily="2" charset="0"/>
                  <a:ea typeface="Roboto" panose="02000000000000000000" pitchFamily="2" charset="0"/>
                </a:rPr>
                <a:t>enter slide show </a:t>
              </a:r>
              <a:r>
                <a:rPr lang="en-GB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mode, go to the </a:t>
              </a:r>
              <a:r>
                <a:rPr lang="en-GB" sz="1400" b="1" dirty="0" smtClean="0">
                  <a:latin typeface="Roboto" panose="02000000000000000000" pitchFamily="2" charset="0"/>
                  <a:ea typeface="Roboto" panose="02000000000000000000" pitchFamily="2" charset="0"/>
                </a:rPr>
                <a:t>slide show menu tab </a:t>
              </a:r>
              <a:r>
                <a:rPr lang="en-GB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and select either </a:t>
              </a:r>
              <a:r>
                <a:rPr lang="en-GB" sz="1400" b="1" dirty="0" smtClean="0">
                  <a:latin typeface="Roboto" panose="02000000000000000000" pitchFamily="2" charset="0"/>
                  <a:ea typeface="Roboto" panose="02000000000000000000" pitchFamily="2" charset="0"/>
                </a:rPr>
                <a:t>from beginning</a:t>
              </a:r>
              <a:r>
                <a:rPr lang="en-GB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GB" sz="1400" b="1" dirty="0" smtClean="0">
                  <a:latin typeface="Roboto" panose="02000000000000000000" pitchFamily="2" charset="0"/>
                  <a:ea typeface="Roboto" panose="02000000000000000000" pitchFamily="2" charset="0"/>
                </a:rPr>
                <a:t>or from current slide</a:t>
              </a:r>
              <a:r>
                <a:rPr lang="en-GB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.</a:t>
              </a:r>
              <a:endParaRPr lang="en-GB" sz="1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43836" y="1163960"/>
            <a:ext cx="7644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</a:rPr>
              <a:t>We hope you find the information on our website and resources useful.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629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What is a Symbol? 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 smtClean="0"/>
              <a:t>A symbol is an object with a special meaning. These are often used at different religious events and festivals.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0885" y="226515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 smtClean="0"/>
              <a:t>Some objects represent something important. 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40" y="3536219"/>
            <a:ext cx="1772255" cy="20639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96" y="3225416"/>
            <a:ext cx="1964928" cy="2628092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6" y="3346105"/>
            <a:ext cx="22606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Christmas Symbols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791">
            <a:off x="371920" y="1007324"/>
            <a:ext cx="1253964" cy="219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784664" y="4291476"/>
            <a:ext cx="1571862" cy="1659436"/>
            <a:chOff x="6699591" y="3659380"/>
            <a:chExt cx="1885444" cy="1990490"/>
          </a:xfrm>
        </p:grpSpPr>
        <p:sp>
          <p:nvSpPr>
            <p:cNvPr id="7" name="Oval 6"/>
            <p:cNvSpPr/>
            <p:nvPr/>
          </p:nvSpPr>
          <p:spPr>
            <a:xfrm>
              <a:off x="6699591" y="3698786"/>
              <a:ext cx="1885444" cy="1885444"/>
            </a:xfrm>
            <a:prstGeom prst="ellipse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1471" y="3659380"/>
              <a:ext cx="1078633" cy="199049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801762" y="4127819"/>
            <a:ext cx="1571862" cy="1986752"/>
            <a:chOff x="4716689" y="3437357"/>
            <a:chExt cx="1885444" cy="2383104"/>
          </a:xfrm>
        </p:grpSpPr>
        <p:sp>
          <p:nvSpPr>
            <p:cNvPr id="10" name="Oval 9"/>
            <p:cNvSpPr/>
            <p:nvPr/>
          </p:nvSpPr>
          <p:spPr>
            <a:xfrm>
              <a:off x="4716689" y="3686187"/>
              <a:ext cx="1885444" cy="1885444"/>
            </a:xfrm>
            <a:prstGeom prst="ellipse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830" y="3437357"/>
              <a:ext cx="1627162" cy="238310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646832" y="4104012"/>
            <a:ext cx="1755903" cy="1867416"/>
            <a:chOff x="638122" y="3400043"/>
            <a:chExt cx="2106201" cy="2239961"/>
          </a:xfrm>
        </p:grpSpPr>
        <p:sp>
          <p:nvSpPr>
            <p:cNvPr id="13" name="Oval 12"/>
            <p:cNvSpPr/>
            <p:nvPr/>
          </p:nvSpPr>
          <p:spPr>
            <a:xfrm>
              <a:off x="750885" y="3714244"/>
              <a:ext cx="1885444" cy="1885444"/>
            </a:xfrm>
            <a:prstGeom prst="ellipse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3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28517">
              <a:off x="638122" y="3400043"/>
              <a:ext cx="2106201" cy="2239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1590188" y="1513946"/>
            <a:ext cx="67981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 smtClean="0"/>
              <a:t>Christmas is a time when a lot of things have special meaning.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590188" y="1968410"/>
            <a:ext cx="67981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 smtClean="0"/>
              <a:t>Many have religious meanings.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590187" y="2396415"/>
            <a:ext cx="679816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 smtClean="0"/>
              <a:t>Some of the meanings come from Paganism and some </a:t>
            </a:r>
            <a:br>
              <a:rPr lang="en-GB" dirty="0" smtClean="0"/>
            </a:br>
            <a:r>
              <a:rPr lang="en-GB" dirty="0" smtClean="0"/>
              <a:t>come from Christianity. 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168153" y="3627435"/>
            <a:ext cx="67981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 smtClean="0"/>
              <a:t>Click on each symbol to find out its meaning. </a:t>
            </a: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834551" y="3555882"/>
            <a:ext cx="7465367" cy="2659633"/>
          </a:xfrm>
          <a:prstGeom prst="roundRect">
            <a:avLst/>
          </a:prstGeom>
          <a:noFill/>
          <a:ln w="28575">
            <a:solidFill>
              <a:srgbClr val="CFB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8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Holly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8105479" y="5410959"/>
            <a:ext cx="787539" cy="787539"/>
            <a:chOff x="8283503" y="5346223"/>
            <a:chExt cx="787539" cy="787539"/>
          </a:xfrm>
        </p:grpSpPr>
        <p:sp>
          <p:nvSpPr>
            <p:cNvPr id="3" name="Oval 2">
              <a:hlinkClick r:id="rId2" action="ppaction://hlinksldjump"/>
            </p:cNvPr>
            <p:cNvSpPr/>
            <p:nvPr/>
          </p:nvSpPr>
          <p:spPr>
            <a:xfrm>
              <a:off x="8283503" y="5346223"/>
              <a:ext cx="787539" cy="787539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375042" y="5590289"/>
              <a:ext cx="604459" cy="299405"/>
            </a:xfrm>
            <a:prstGeom prst="rightArrow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2632790" y="2711567"/>
            <a:ext cx="539451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 smtClean="0"/>
              <a:t>Holly is symbolic of the crown of thorns Jesus wore when he was on the cross at Easter.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632789" y="3511332"/>
            <a:ext cx="57991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 smtClean="0"/>
              <a:t>Holly has been used by Pagans to keep bad spirits away. 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-1321224" y="1597061"/>
            <a:ext cx="3849951" cy="3337007"/>
            <a:chOff x="-1321224" y="1597061"/>
            <a:chExt cx="3849951" cy="3337007"/>
          </a:xfrm>
        </p:grpSpPr>
        <p:sp>
          <p:nvSpPr>
            <p:cNvPr id="9" name="Oval 8"/>
            <p:cNvSpPr/>
            <p:nvPr/>
          </p:nvSpPr>
          <p:spPr>
            <a:xfrm>
              <a:off x="-1321224" y="1597061"/>
              <a:ext cx="3337007" cy="3337007"/>
            </a:xfrm>
            <a:prstGeom prst="ellipse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1855255"/>
              <a:ext cx="2528727" cy="261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62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 Trees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-1321224" y="1197667"/>
            <a:ext cx="3565660" cy="4135794"/>
            <a:chOff x="-1321224" y="1197667"/>
            <a:chExt cx="3565660" cy="4135794"/>
          </a:xfrm>
        </p:grpSpPr>
        <p:sp>
          <p:nvSpPr>
            <p:cNvPr id="3" name="Oval 2"/>
            <p:cNvSpPr/>
            <p:nvPr/>
          </p:nvSpPr>
          <p:spPr>
            <a:xfrm>
              <a:off x="-1321224" y="1597061"/>
              <a:ext cx="3337007" cy="3337007"/>
            </a:xfrm>
            <a:prstGeom prst="ellipse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9448" y="1197667"/>
              <a:ext cx="2823884" cy="4135794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757559" y="2076984"/>
            <a:ext cx="539451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 smtClean="0"/>
              <a:t>Fir trees are evergreen. This means they stay green </a:t>
            </a:r>
            <a:br>
              <a:rPr lang="en-GB" dirty="0" smtClean="0"/>
            </a:br>
            <a:r>
              <a:rPr lang="en-GB" dirty="0" smtClean="0"/>
              <a:t>all year round and the leaves, or needles, don’t </a:t>
            </a:r>
            <a:br>
              <a:rPr lang="en-GB" dirty="0" smtClean="0"/>
            </a:br>
            <a:r>
              <a:rPr lang="en-GB" dirty="0" smtClean="0"/>
              <a:t>fall off.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757559" y="3126332"/>
            <a:ext cx="539451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 smtClean="0"/>
              <a:t>Christians believe it is a symbol of God’s </a:t>
            </a:r>
            <a:br>
              <a:rPr lang="en-GB" dirty="0" smtClean="0"/>
            </a:br>
            <a:r>
              <a:rPr lang="en-GB" dirty="0" smtClean="0"/>
              <a:t>everlasting love.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57559" y="3898681"/>
            <a:ext cx="539451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 smtClean="0"/>
              <a:t>Pagans would cut branches off evergreen trees and </a:t>
            </a:r>
            <a:br>
              <a:rPr lang="en-GB" dirty="0" smtClean="0"/>
            </a:br>
            <a:r>
              <a:rPr lang="en-GB" dirty="0" smtClean="0"/>
              <a:t>bushes, bring them into their homes and decorate</a:t>
            </a:r>
            <a:br>
              <a:rPr lang="en-GB" dirty="0" smtClean="0"/>
            </a:br>
            <a:r>
              <a:rPr lang="en-GB" dirty="0" smtClean="0"/>
              <a:t>them with ornaments in worship to their gods. 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8105479" y="5410959"/>
            <a:ext cx="787539" cy="787539"/>
            <a:chOff x="8283503" y="5346223"/>
            <a:chExt cx="787539" cy="787539"/>
          </a:xfrm>
        </p:grpSpPr>
        <p:sp>
          <p:nvSpPr>
            <p:cNvPr id="11" name="Oval 10">
              <a:hlinkClick r:id="rId3" action="ppaction://hlinksldjump"/>
            </p:cNvPr>
            <p:cNvSpPr/>
            <p:nvPr/>
          </p:nvSpPr>
          <p:spPr>
            <a:xfrm>
              <a:off x="8283503" y="5346223"/>
              <a:ext cx="787539" cy="787539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8375042" y="5590289"/>
              <a:ext cx="604459" cy="299405"/>
            </a:xfrm>
            <a:prstGeom prst="rightArrow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347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Candles 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-1321224" y="1473201"/>
            <a:ext cx="3337007" cy="3460867"/>
            <a:chOff x="-1321224" y="1473201"/>
            <a:chExt cx="3337007" cy="3460867"/>
          </a:xfrm>
        </p:grpSpPr>
        <p:sp>
          <p:nvSpPr>
            <p:cNvPr id="3" name="Oval 2"/>
            <p:cNvSpPr/>
            <p:nvPr/>
          </p:nvSpPr>
          <p:spPr>
            <a:xfrm>
              <a:off x="-1321224" y="1597061"/>
              <a:ext cx="3337007" cy="3337007"/>
            </a:xfrm>
            <a:prstGeom prst="ellipse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73201"/>
              <a:ext cx="1823366" cy="3364806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745481" y="2459370"/>
            <a:ext cx="539451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 smtClean="0"/>
              <a:t>Candles represent Jesus who is often called</a:t>
            </a:r>
            <a:br>
              <a:rPr lang="en-GB" dirty="0" smtClean="0"/>
            </a:br>
            <a:r>
              <a:rPr lang="en-GB" dirty="0" smtClean="0"/>
              <a:t>the Light of the World.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745481" y="3232451"/>
            <a:ext cx="539451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 smtClean="0"/>
              <a:t>Pagans used candles to bring heat and light </a:t>
            </a:r>
            <a:br>
              <a:rPr lang="en-GB" dirty="0" smtClean="0"/>
            </a:br>
            <a:r>
              <a:rPr lang="en-GB" dirty="0" smtClean="0"/>
              <a:t>during the dark winter months. They have also been</a:t>
            </a:r>
            <a:br>
              <a:rPr lang="en-GB" dirty="0" smtClean="0"/>
            </a:br>
            <a:r>
              <a:rPr lang="en-GB" dirty="0" smtClean="0"/>
              <a:t>used to represent welcoming the spring.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105479" y="5410959"/>
            <a:ext cx="787539" cy="787539"/>
            <a:chOff x="8283503" y="5346223"/>
            <a:chExt cx="787539" cy="787539"/>
          </a:xfrm>
        </p:grpSpPr>
        <p:sp>
          <p:nvSpPr>
            <p:cNvPr id="13" name="Oval 12">
              <a:hlinkClick r:id="rId3" action="ppaction://hlinksldjump"/>
            </p:cNvPr>
            <p:cNvSpPr/>
            <p:nvPr/>
          </p:nvSpPr>
          <p:spPr>
            <a:xfrm>
              <a:off x="8283503" y="5346223"/>
              <a:ext cx="787539" cy="787539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8375042" y="5590289"/>
              <a:ext cx="604459" cy="299405"/>
            </a:xfrm>
            <a:prstGeom prst="rightArrow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3962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106</TotalTime>
  <Words>273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Roboto</vt:lpstr>
      <vt:lpstr>Arial</vt:lpstr>
      <vt:lpstr>Twinkl</vt:lpstr>
      <vt:lpstr>Calibri</vt:lpstr>
      <vt:lpstr>Office Theme</vt:lpstr>
      <vt:lpstr>Disclaimer/s</vt:lpstr>
      <vt:lpstr>PowerPoint Presentation</vt:lpstr>
      <vt:lpstr>What is a Symbol? </vt:lpstr>
      <vt:lpstr>Christmas Symbols</vt:lpstr>
      <vt:lpstr>Holly</vt:lpstr>
      <vt:lpstr>Fir Trees</vt:lpstr>
      <vt:lpstr>Candles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Disclaimer/s</dc:title>
  <dc:creator>Wendy Suminska</dc:creator>
  <cp:lastModifiedBy>Wendy Suminska</cp:lastModifiedBy>
  <cp:revision>8</cp:revision>
  <dcterms:created xsi:type="dcterms:W3CDTF">2021-10-21T10:32:32Z</dcterms:created>
  <dcterms:modified xsi:type="dcterms:W3CDTF">2021-10-22T12:53:16Z</dcterms:modified>
</cp:coreProperties>
</file>