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9"/>
  </p:notesMasterIdLst>
  <p:handoutMasterIdLst>
    <p:handoutMasterId r:id="rId20"/>
  </p:handoutMasterIdLst>
  <p:sldIdLst>
    <p:sldId id="258" r:id="rId2"/>
    <p:sldId id="264" r:id="rId3"/>
    <p:sldId id="268" r:id="rId4"/>
    <p:sldId id="269" r:id="rId5"/>
    <p:sldId id="270" r:id="rId6"/>
    <p:sldId id="271" r:id="rId7"/>
    <p:sldId id="272" r:id="rId8"/>
    <p:sldId id="273" r:id="rId9"/>
    <p:sldId id="274" r:id="rId10"/>
    <p:sldId id="275" r:id="rId11"/>
    <p:sldId id="277" r:id="rId12"/>
    <p:sldId id="276" r:id="rId13"/>
    <p:sldId id="278" r:id="rId14"/>
    <p:sldId id="279" r:id="rId15"/>
    <p:sldId id="280" r:id="rId16"/>
    <p:sldId id="281" r:id="rId17"/>
    <p:sldId id="267" r:id="rId18"/>
  </p:sldIdLst>
  <p:sldSz cx="9144000" cy="6858000" type="screen4x3"/>
  <p:notesSz cx="6858000" cy="9144000"/>
  <p:embeddedFontLst>
    <p:embeddedFont>
      <p:font typeface="Tuffy" panose="020B0603060100000000" pitchFamily="34" charset="0"/>
      <p:regular r:id="rId21"/>
      <p:bold r:id="rId22"/>
      <p:italic r:id="rId23"/>
      <p:boldItalic r:id="rId24"/>
    </p:embeddedFont>
    <p:embeddedFont>
      <p:font typeface="Twinkl" pitchFamily="2" charset="0"/>
      <p:regular r:id="rId25"/>
      <p:bold r:id="rId26"/>
    </p:embeddedFont>
    <p:embeddedFont>
      <p:font typeface="Sassoon Infant Rg" panose="02000503030000020003" pitchFamily="50" charset="0"/>
      <p:regular r:id="rId27"/>
      <p:bold r:id="rId28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pos="340">
          <p15:clr>
            <a:srgbClr val="A4A3A4"/>
          </p15:clr>
        </p15:guide>
        <p15:guide id="4" orient="horz" pos="3974">
          <p15:clr>
            <a:srgbClr val="A4A3A4"/>
          </p15:clr>
        </p15:guide>
        <p15:guide id="5" pos="5420">
          <p15:clr>
            <a:srgbClr val="A4A3A4"/>
          </p15:clr>
        </p15:guide>
        <p15:guide id="6" orient="horz" pos="346">
          <p15:clr>
            <a:srgbClr val="A4A3A4"/>
          </p15:clr>
        </p15:guide>
        <p15:guide id="7" pos="476">
          <p15:clr>
            <a:srgbClr val="A4A3A4"/>
          </p15:clr>
        </p15:guide>
        <p15:guide id="8" orient="horz" pos="482">
          <p15:clr>
            <a:srgbClr val="A4A3A4"/>
          </p15:clr>
        </p15:guide>
        <p15:guide id="9" orient="horz" pos="3838">
          <p15:clr>
            <a:srgbClr val="A4A3A4"/>
          </p15:clr>
        </p15:guide>
        <p15:guide id="10" pos="528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BB7BC"/>
    <a:srgbClr val="4DB1E3"/>
    <a:srgbClr val="18A0DB"/>
    <a:srgbClr val="BC0105"/>
    <a:srgbClr val="DE1E5A"/>
    <a:srgbClr val="80C1EB"/>
    <a:srgbClr val="ACDDFC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109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380" y="108"/>
      </p:cViewPr>
      <p:guideLst>
        <p:guide orient="horz" pos="2160"/>
        <p:guide pos="2880"/>
        <p:guide pos="340"/>
        <p:guide orient="horz" pos="3974"/>
        <p:guide pos="5420"/>
        <p:guide orient="horz" pos="346"/>
        <p:guide pos="476"/>
        <p:guide orient="horz" pos="482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E03AD57-6EF5-4EB3-91CC-18AEF994E46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dirty="0">
                <a:latin typeface="Twinkl" pitchFamily="2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D834C88-7AF0-4982-8C64-FF55FED4408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Twinkl" pitchFamily="2" charset="0"/>
              </a:defRPr>
            </a:lvl1pPr>
          </a:lstStyle>
          <a:p>
            <a:pPr>
              <a:defRPr/>
            </a:pPr>
            <a:fld id="{42F16171-D5B7-457B-A6CE-567A86084210}" type="datetimeFigureOut">
              <a:rPr lang="en-GB"/>
              <a:pPr>
                <a:defRPr/>
              </a:pPr>
              <a:t>05/07/2022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A80AB5F-C420-4C9D-A871-9F28BF11D7F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dirty="0">
                <a:latin typeface="Twinkl" pitchFamily="2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EA6672-6483-4DF1-97ED-DAE235577DF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Twinkl" pitchFamily="2" charset="0"/>
              </a:defRPr>
            </a:lvl1pPr>
          </a:lstStyle>
          <a:p>
            <a:pPr>
              <a:defRPr/>
            </a:pPr>
            <a:fld id="{3054CB12-AC61-4ED8-8206-52E6AE6B6976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33CB254-505A-4910-B5C9-8E46E064AFD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dirty="0">
                <a:latin typeface="Twinkl" pitchFamily="2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3029089-1FC0-42A8-B512-9CA54706E26F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Twinkl" pitchFamily="2" charset="0"/>
              </a:defRPr>
            </a:lvl1pPr>
          </a:lstStyle>
          <a:p>
            <a:pPr>
              <a:defRPr/>
            </a:pPr>
            <a:fld id="{A95427AC-88F6-4492-9EF0-F1CE157A6544}" type="datetimeFigureOut">
              <a:rPr lang="en-GB"/>
              <a:pPr>
                <a:defRPr/>
              </a:pPr>
              <a:t>05/07/2022</a:t>
            </a:fld>
            <a:endParaRPr lang="en-GB" dirty="0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B0C63B94-E4BD-44A6-96A9-65EC9469E86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 dirty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DC878E82-86F6-4B5B-A20A-197974386E6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  <a:endParaRPr lang="en-GB" noProof="0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AAEB527-6A3F-4D91-8239-4FD09AFBECE7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dirty="0">
                <a:latin typeface="Twinkl" pitchFamily="2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99D0465-C19C-4BCC-9564-64EF73954B3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Twinkl" pitchFamily="2" charset="0"/>
              </a:defRPr>
            </a:lvl1pPr>
          </a:lstStyle>
          <a:p>
            <a:pPr>
              <a:defRPr/>
            </a:pPr>
            <a:fld id="{97A3AAF0-A49A-4956-9C7D-CC1F4BAFE52C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winkl" pitchFamily="2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winkl" pitchFamily="2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winkl" pitchFamily="2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winkl" pitchFamily="2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winkl" pitchFamily="2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288" y="6196013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02601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5AE20A3C-6FF9-42C6-B968-DCF3C60004A0}"/>
              </a:ext>
            </a:extLst>
          </p:cNvPr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pic>
        <p:nvPicPr>
          <p:cNvPr id="3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438" y="5734050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1893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3B3E2875-ECA8-4E65-9C8C-C8CB2F27966D}"/>
              </a:ext>
            </a:extLst>
          </p:cNvPr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463974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B0E5599F-D929-4ABE-8F2E-9CCFC7C9EC2A}"/>
              </a:ext>
            </a:extLst>
          </p:cNvPr>
          <p:cNvSpPr/>
          <p:nvPr userDrawn="1"/>
        </p:nvSpPr>
        <p:spPr bwMode="auto">
          <a:xfrm>
            <a:off x="503238" y="2930525"/>
            <a:ext cx="8137525" cy="341471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8C0D4D4B-98C2-417F-9BB5-F5D63CD755A3}"/>
              </a:ext>
            </a:extLst>
          </p:cNvPr>
          <p:cNvSpPr/>
          <p:nvPr userDrawn="1"/>
        </p:nvSpPr>
        <p:spPr bwMode="auto">
          <a:xfrm>
            <a:off x="503238" y="512763"/>
            <a:ext cx="8137525" cy="2192337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2DBF2D82-EEAE-46D3-82B2-C5BFEDC20626}"/>
              </a:ext>
            </a:extLst>
          </p:cNvPr>
          <p:cNvSpPr txBox="1">
            <a:spLocks/>
          </p:cNvSpPr>
          <p:nvPr userDrawn="1"/>
        </p:nvSpPr>
        <p:spPr>
          <a:xfrm>
            <a:off x="628650" y="3071813"/>
            <a:ext cx="7886700" cy="539750"/>
          </a:xfrm>
          <a:prstGeom prst="rect">
            <a:avLst/>
          </a:prstGeom>
        </p:spPr>
        <p:txBody>
          <a:bodyPr lIns="0" tIns="0" rIns="0" bIns="0" anchor="ctr" anchorCtr="1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3600" dirty="0">
                <a:latin typeface="Twinkl" pitchFamily="50" charset="0"/>
              </a:rPr>
              <a:t>Success Criteria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4539319-4EE0-4138-B616-1A08487528EF}"/>
              </a:ext>
            </a:extLst>
          </p:cNvPr>
          <p:cNvSpPr txBox="1">
            <a:spLocks/>
          </p:cNvSpPr>
          <p:nvPr userDrawn="1"/>
        </p:nvSpPr>
        <p:spPr>
          <a:xfrm>
            <a:off x="628650" y="735013"/>
            <a:ext cx="7886700" cy="539750"/>
          </a:xfrm>
          <a:prstGeom prst="rect">
            <a:avLst/>
          </a:prstGeom>
        </p:spPr>
        <p:txBody>
          <a:bodyPr lIns="0" tIns="0" rIns="0" bIns="0" anchor="ctr" anchorCtr="1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3600" dirty="0">
                <a:latin typeface="Twinkl" pitchFamily="50" charset="0"/>
              </a:rPr>
              <a:t>Aim</a:t>
            </a:r>
          </a:p>
        </p:txBody>
      </p:sp>
      <p:sp>
        <p:nvSpPr>
          <p:cNvPr id="7" name="Content Placeholder 15">
            <a:extLst>
              <a:ext uri="{FF2B5EF4-FFF2-40B4-BE49-F238E27FC236}">
                <a16:creationId xmlns:a16="http://schemas.microsoft.com/office/drawing/2014/main" id="{EBAC3867-DB75-4D75-A0B4-49EFA7014CA2}"/>
              </a:ext>
            </a:extLst>
          </p:cNvPr>
          <p:cNvSpPr txBox="1">
            <a:spLocks/>
          </p:cNvSpPr>
          <p:nvPr userDrawn="1"/>
        </p:nvSpPr>
        <p:spPr>
          <a:xfrm>
            <a:off x="628650" y="3467100"/>
            <a:ext cx="7886700" cy="1409700"/>
          </a:xfrm>
          <a:prstGeom prst="rect">
            <a:avLst/>
          </a:prstGeom>
          <a:noFill/>
          <a:ln w="25400">
            <a:noFill/>
          </a:ln>
        </p:spPr>
        <p:txBody>
          <a:bodyPr lIns="180000" tIns="252000" rIns="252000" bIns="18000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GB" dirty="0">
                <a:latin typeface="Twinkl" pitchFamily="50" charset="0"/>
              </a:rPr>
              <a:t>Statement 1 Lorem ipsum </a:t>
            </a:r>
            <a:r>
              <a:rPr lang="en-GB" dirty="0" err="1">
                <a:latin typeface="Twinkl" pitchFamily="50" charset="0"/>
              </a:rPr>
              <a:t>dolor</a:t>
            </a:r>
            <a:r>
              <a:rPr lang="en-GB" dirty="0">
                <a:latin typeface="Twinkl" pitchFamily="50" charset="0"/>
              </a:rPr>
              <a:t> sit </a:t>
            </a:r>
            <a:r>
              <a:rPr lang="en-GB" dirty="0" err="1">
                <a:latin typeface="Twinkl" pitchFamily="50" charset="0"/>
              </a:rPr>
              <a:t>amet</a:t>
            </a:r>
            <a:r>
              <a:rPr lang="en-GB" dirty="0">
                <a:latin typeface="Twinkl" pitchFamily="50" charset="0"/>
              </a:rPr>
              <a:t>, </a:t>
            </a:r>
            <a:r>
              <a:rPr lang="en-GB" dirty="0" err="1">
                <a:latin typeface="Twinkl" pitchFamily="50" charset="0"/>
              </a:rPr>
              <a:t>consectetur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adipiscing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elit</a:t>
            </a:r>
            <a:r>
              <a:rPr lang="en-GB" dirty="0">
                <a:latin typeface="Twinkl" pitchFamily="50" charset="0"/>
              </a:rPr>
              <a:t>.</a:t>
            </a:r>
          </a:p>
          <a:p>
            <a:pPr fontAlgn="auto">
              <a:spcAft>
                <a:spcPts val="0"/>
              </a:spcAft>
              <a:defRPr/>
            </a:pPr>
            <a:r>
              <a:rPr lang="en-GB" dirty="0">
                <a:latin typeface="Twinkl" pitchFamily="50" charset="0"/>
              </a:rPr>
              <a:t>Statement 2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GB" dirty="0">
                <a:latin typeface="Twinkl" pitchFamily="50" charset="0"/>
              </a:rPr>
              <a:t>Sub statement</a:t>
            </a:r>
          </a:p>
        </p:txBody>
      </p:sp>
      <p:sp>
        <p:nvSpPr>
          <p:cNvPr id="11" name="Content Placeholder 15"/>
          <p:cNvSpPr>
            <a:spLocks noGrp="1"/>
          </p:cNvSpPr>
          <p:nvPr>
            <p:ph idx="1"/>
          </p:nvPr>
        </p:nvSpPr>
        <p:spPr>
          <a:xfrm>
            <a:off x="628650" y="1127760"/>
            <a:ext cx="7886700" cy="1409700"/>
          </a:xfrm>
        </p:spPr>
        <p:txBody>
          <a:bodyPr>
            <a:normAutofit fontScale="92500" lnSpcReduction="10000"/>
          </a:bodyPr>
          <a:lstStyle>
            <a:lvl1pPr>
              <a:defRPr>
                <a:latin typeface="Twinkl" pitchFamily="50" charset="0"/>
              </a:defRPr>
            </a:lvl1pPr>
            <a:lvl2pPr>
              <a:defRPr/>
            </a:lvl2pPr>
          </a:lstStyle>
          <a:p>
            <a:r>
              <a:rPr lang="en-GB" dirty="0"/>
              <a:t>Statement 1 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</a:t>
            </a:r>
          </a:p>
          <a:p>
            <a:r>
              <a:rPr lang="en-GB" dirty="0"/>
              <a:t>Statement 2</a:t>
            </a:r>
          </a:p>
          <a:p>
            <a:pPr lvl="1"/>
            <a:r>
              <a:rPr lang="en-GB" dirty="0"/>
              <a:t>Sub statement</a:t>
            </a:r>
          </a:p>
        </p:txBody>
      </p:sp>
    </p:spTree>
    <p:extLst>
      <p:ext uri="{BB962C8B-B14F-4D97-AF65-F5344CB8AC3E}">
        <p14:creationId xmlns:p14="http://schemas.microsoft.com/office/powerpoint/2010/main" val="27417290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288" y="6196013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52221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8A0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90538" y="695325"/>
            <a:ext cx="8162925" cy="1150938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90538" y="1957388"/>
            <a:ext cx="8162925" cy="4387850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Twinkl" pitchFamily="2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Twinkl" pitchFamily="2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Twinkl" pitchFamily="2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Twinkl" pitchFamily="2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Twinkl" pitchFamily="2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>
            <a:extLst>
              <a:ext uri="{FF2B5EF4-FFF2-40B4-BE49-F238E27FC236}">
                <a16:creationId xmlns:a16="http://schemas.microsoft.com/office/drawing/2014/main" id="{61B569B1-873E-4246-960A-A83FB7D2E8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>
              <a:defRPr/>
            </a:pPr>
            <a:r>
              <a:rPr lang="en-GB" altLang="en-US" dirty="0">
                <a:solidFill>
                  <a:srgbClr val="2BB7BC"/>
                </a:solidFill>
                <a:latin typeface="+mn-lt"/>
                <a:ea typeface="Sniglet" pitchFamily="2" charset="0"/>
                <a:cs typeface="Sniglet" pitchFamily="2" charset="0"/>
              </a:rPr>
              <a:t>Antarctic Animals</a:t>
            </a:r>
            <a:endParaRPr lang="en-GB" altLang="en-US" dirty="0">
              <a:solidFill>
                <a:srgbClr val="2BB7BC"/>
              </a:solidFill>
              <a:latin typeface="+mn-lt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F34A83D7-B97A-4FFE-B2A3-54844BCED3A2}"/>
              </a:ext>
            </a:extLst>
          </p:cNvPr>
          <p:cNvSpPr/>
          <p:nvPr/>
        </p:nvSpPr>
        <p:spPr>
          <a:xfrm>
            <a:off x="881063" y="5586413"/>
            <a:ext cx="3271837" cy="485775"/>
          </a:xfrm>
          <a:prstGeom prst="roundRect">
            <a:avLst/>
          </a:prstGeom>
          <a:solidFill>
            <a:srgbClr val="2BB7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GB" altLang="en-US" sz="1600" dirty="0"/>
              <a:t>Antarctic icefish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FC718235-8E53-4EB0-B884-418D96951397}"/>
              </a:ext>
            </a:extLst>
          </p:cNvPr>
          <p:cNvSpPr/>
          <p:nvPr/>
        </p:nvSpPr>
        <p:spPr>
          <a:xfrm>
            <a:off x="4567238" y="5586413"/>
            <a:ext cx="3506787" cy="485775"/>
          </a:xfrm>
          <a:prstGeom prst="roundRect">
            <a:avLst/>
          </a:prstGeom>
          <a:solidFill>
            <a:srgbClr val="2BB7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GB" altLang="en-US" sz="1600" dirty="0"/>
              <a:t>Antarctic </a:t>
            </a:r>
            <a:r>
              <a:rPr lang="en-GB" altLang="en-US" sz="1600" dirty="0" err="1"/>
              <a:t>toothfish</a:t>
            </a:r>
            <a:r>
              <a:rPr lang="en-GB" altLang="en-US" sz="1600" dirty="0"/>
              <a:t> </a:t>
            </a:r>
          </a:p>
        </p:txBody>
      </p:sp>
      <p:sp>
        <p:nvSpPr>
          <p:cNvPr id="17413" name="TextBox 21"/>
          <p:cNvSpPr txBox="1">
            <a:spLocks noChangeArrowheads="1"/>
          </p:cNvSpPr>
          <p:nvPr/>
        </p:nvSpPr>
        <p:spPr bwMode="auto">
          <a:xfrm>
            <a:off x="2789238" y="6245225"/>
            <a:ext cx="3565525" cy="9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GB" altLang="en-US" sz="500">
                <a:solidFill>
                  <a:schemeClr val="tx1"/>
                </a:solidFill>
                <a:ea typeface="Tuffy" panose="020B0603060100000000" pitchFamily="34" charset="0"/>
                <a:cs typeface="Arial" panose="020B0604020202020204" pitchFamily="34" charset="0"/>
              </a:rPr>
              <a:t>Photo courtesy of ideonexus, Pcziko (@wikimediacommons.com) - granted under creative commons licence – attribution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b="24696"/>
          <a:stretch>
            <a:fillRect/>
          </a:stretch>
        </p:blipFill>
        <p:spPr bwMode="auto">
          <a:xfrm>
            <a:off x="881063" y="1717675"/>
            <a:ext cx="3271837" cy="369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3275" y="2227263"/>
            <a:ext cx="3494088" cy="2620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>
            <a:extLst>
              <a:ext uri="{FF2B5EF4-FFF2-40B4-BE49-F238E27FC236}">
                <a16:creationId xmlns:a16="http://schemas.microsoft.com/office/drawing/2014/main" id="{C89C2BD0-7427-4BEA-9065-5A1394E9FF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>
              <a:defRPr/>
            </a:pPr>
            <a:r>
              <a:rPr lang="en-GB" altLang="en-US" dirty="0">
                <a:solidFill>
                  <a:srgbClr val="2BB7BC"/>
                </a:solidFill>
                <a:latin typeface="+mn-lt"/>
                <a:ea typeface="Sniglet" pitchFamily="2" charset="0"/>
                <a:cs typeface="Sniglet" pitchFamily="2" charset="0"/>
              </a:rPr>
              <a:t>Antarctic Animals</a:t>
            </a:r>
            <a:endParaRPr lang="en-GB" altLang="en-US" dirty="0">
              <a:solidFill>
                <a:srgbClr val="2BB7BC"/>
              </a:solidFill>
              <a:latin typeface="+mn-lt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9517E066-D2B9-4BA4-91FA-F74B1C663D2A}"/>
              </a:ext>
            </a:extLst>
          </p:cNvPr>
          <p:cNvSpPr/>
          <p:nvPr/>
        </p:nvSpPr>
        <p:spPr>
          <a:xfrm>
            <a:off x="881063" y="5586413"/>
            <a:ext cx="3271837" cy="485775"/>
          </a:xfrm>
          <a:prstGeom prst="roundRect">
            <a:avLst/>
          </a:prstGeom>
          <a:solidFill>
            <a:srgbClr val="2BB7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GB" altLang="en-US" sz="1600" dirty="0"/>
              <a:t>squid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69AE35C1-FF3E-402A-BBB5-3ADEEAFC7246}"/>
              </a:ext>
            </a:extLst>
          </p:cNvPr>
          <p:cNvSpPr/>
          <p:nvPr/>
        </p:nvSpPr>
        <p:spPr>
          <a:xfrm>
            <a:off x="4567238" y="5586413"/>
            <a:ext cx="3506787" cy="485775"/>
          </a:xfrm>
          <a:prstGeom prst="roundRect">
            <a:avLst/>
          </a:prstGeom>
          <a:solidFill>
            <a:srgbClr val="2BB7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GB" altLang="en-US" sz="1600" dirty="0"/>
              <a:t>Antarctic krill</a:t>
            </a:r>
          </a:p>
        </p:txBody>
      </p:sp>
      <p:sp>
        <p:nvSpPr>
          <p:cNvPr id="18437" name="TextBox 21"/>
          <p:cNvSpPr txBox="1">
            <a:spLocks noChangeArrowheads="1"/>
          </p:cNvSpPr>
          <p:nvPr/>
        </p:nvSpPr>
        <p:spPr bwMode="auto">
          <a:xfrm>
            <a:off x="2690813" y="6245225"/>
            <a:ext cx="3663950" cy="9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GB" altLang="en-US" sz="500">
                <a:solidFill>
                  <a:schemeClr val="tx1"/>
                </a:solidFill>
                <a:ea typeface="Tuffy" panose="020B0603060100000000" pitchFamily="34" charset="0"/>
                <a:cs typeface="Arial" panose="020B0604020202020204" pitchFamily="34" charset="0"/>
              </a:rPr>
              <a:t>Photo courtesy of Hans Hillewaert, By Krill666 (@wikimediacommons.com) - granted under creative commons licence – attribution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063" y="2168525"/>
            <a:ext cx="3257550" cy="2443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7238" y="2168525"/>
            <a:ext cx="3597275" cy="2443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>
            <a:extLst>
              <a:ext uri="{FF2B5EF4-FFF2-40B4-BE49-F238E27FC236}">
                <a16:creationId xmlns:a16="http://schemas.microsoft.com/office/drawing/2014/main" id="{535BB3E6-83E6-40D0-8CAF-45B737425F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>
              <a:defRPr/>
            </a:pPr>
            <a:r>
              <a:rPr lang="en-GB" altLang="en-US" dirty="0">
                <a:solidFill>
                  <a:srgbClr val="2BB7BC"/>
                </a:solidFill>
                <a:latin typeface="+mn-lt"/>
                <a:ea typeface="Sniglet" pitchFamily="2" charset="0"/>
                <a:cs typeface="Sniglet" pitchFamily="2" charset="0"/>
              </a:rPr>
              <a:t>Land Animals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A5015067-C0AD-486A-A0D6-B88D15EA6015}"/>
              </a:ext>
            </a:extLst>
          </p:cNvPr>
          <p:cNvSpPr/>
          <p:nvPr/>
        </p:nvSpPr>
        <p:spPr>
          <a:xfrm>
            <a:off x="3987800" y="1473200"/>
            <a:ext cx="4473575" cy="1023938"/>
          </a:xfrm>
          <a:prstGeom prst="roundRect">
            <a:avLst/>
          </a:prstGeom>
          <a:solidFill>
            <a:srgbClr val="2BB7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altLang="en-US" dirty="0" err="1"/>
              <a:t>Belgica</a:t>
            </a:r>
            <a:r>
              <a:rPr lang="en-GB" altLang="en-US" dirty="0"/>
              <a:t> </a:t>
            </a:r>
            <a:r>
              <a:rPr lang="en-GB" altLang="en-US" dirty="0" err="1"/>
              <a:t>antarctica</a:t>
            </a:r>
            <a:r>
              <a:rPr lang="en-GB" altLang="en-US" dirty="0"/>
              <a:t> </a:t>
            </a:r>
          </a:p>
          <a:p>
            <a:pPr eaLnBrk="1" fontAlgn="auto" hangingPunct="1">
              <a:spcAft>
                <a:spcPts val="1200"/>
              </a:spcAft>
              <a:defRPr/>
            </a:pPr>
            <a:r>
              <a:rPr lang="en-GB" altLang="en-US" dirty="0"/>
              <a:t>(a midge without wings only 1.3cm long)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18FC9B0-7499-48A2-BF2B-11502E308A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87800" y="4049713"/>
            <a:ext cx="4052888" cy="129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GB" altLang="en-US" dirty="0">
                <a:solidFill>
                  <a:schemeClr val="tx1"/>
                </a:solidFill>
                <a:latin typeface="+mn-lt"/>
              </a:rPr>
              <a:t>Antarctica is the only continent in the world with </a:t>
            </a:r>
            <a:r>
              <a:rPr lang="en-GB" altLang="en-US" b="1" dirty="0">
                <a:solidFill>
                  <a:schemeClr val="tx1"/>
                </a:solidFill>
                <a:latin typeface="+mn-lt"/>
              </a:rPr>
              <a:t>no</a:t>
            </a:r>
            <a:r>
              <a:rPr lang="en-GB" altLang="en-US" dirty="0">
                <a:solidFill>
                  <a:schemeClr val="tx1"/>
                </a:solidFill>
                <a:latin typeface="+mn-lt"/>
              </a:rPr>
              <a:t> native species of ant.</a:t>
            </a:r>
            <a:endParaRPr lang="en-GB" altLang="en-US" sz="2400" dirty="0">
              <a:solidFill>
                <a:schemeClr val="tx1"/>
              </a:solidFill>
              <a:latin typeface="+mn-lt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endParaRPr lang="en-GB" altLang="en-US" dirty="0">
              <a:solidFill>
                <a:schemeClr val="tx1"/>
              </a:solidFill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B0AB43D9-9C1C-4F99-A809-F9E015FA519A}"/>
              </a:ext>
            </a:extLst>
          </p:cNvPr>
          <p:cNvSpPr/>
          <p:nvPr/>
        </p:nvSpPr>
        <p:spPr>
          <a:xfrm>
            <a:off x="3987800" y="3178175"/>
            <a:ext cx="3138488" cy="617538"/>
          </a:xfrm>
          <a:prstGeom prst="roundRect">
            <a:avLst/>
          </a:prstGeom>
          <a:solidFill>
            <a:srgbClr val="2BB7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Aft>
                <a:spcPts val="1200"/>
              </a:spcAft>
              <a:defRPr/>
            </a:pPr>
            <a:r>
              <a:rPr lang="en-GB" altLang="en-US" dirty="0"/>
              <a:t>Did you know…?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4250" y="2935288"/>
            <a:ext cx="1611313" cy="111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76" t="18375" r="19992" b="2"/>
          <a:stretch>
            <a:fillRect/>
          </a:stretch>
        </p:blipFill>
        <p:spPr bwMode="auto">
          <a:xfrm>
            <a:off x="457200" y="1216025"/>
            <a:ext cx="4943475" cy="588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B1F992-43F3-40CA-9347-94AECB2245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dirty="0">
                <a:solidFill>
                  <a:srgbClr val="2BB7BC"/>
                </a:solidFill>
                <a:latin typeface="+mn-lt"/>
              </a:rPr>
              <a:t>What Grows in the Antarctic?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399E62D2-E32B-47D7-B776-87B546264A67}"/>
              </a:ext>
            </a:extLst>
          </p:cNvPr>
          <p:cNvSpPr/>
          <p:nvPr/>
        </p:nvSpPr>
        <p:spPr>
          <a:xfrm>
            <a:off x="692150" y="1328738"/>
            <a:ext cx="7653338" cy="601662"/>
          </a:xfrm>
          <a:prstGeom prst="roundRect">
            <a:avLst/>
          </a:prstGeom>
          <a:solidFill>
            <a:srgbClr val="2BB7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Aft>
                <a:spcPts val="600"/>
              </a:spcAft>
              <a:defRPr/>
            </a:pPr>
            <a:r>
              <a:rPr lang="en-GB" altLang="en-US" dirty="0"/>
              <a:t>There are two types of flowering plant: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46C3ECE-2DA3-416C-9C5E-42EF947A69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675" y="5686425"/>
            <a:ext cx="74739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GB" altLang="en-US" dirty="0">
                <a:solidFill>
                  <a:schemeClr val="tx1"/>
                </a:solidFill>
                <a:latin typeface="+mn-lt"/>
              </a:rPr>
              <a:t>There are also types of lichens, mosses, </a:t>
            </a:r>
            <a:r>
              <a:rPr lang="en-GB" altLang="en-US" dirty="0" err="1">
                <a:solidFill>
                  <a:schemeClr val="tx1"/>
                </a:solidFill>
                <a:latin typeface="+mn-lt"/>
              </a:rPr>
              <a:t>macrofungi</a:t>
            </a:r>
            <a:r>
              <a:rPr lang="en-GB" altLang="en-US" dirty="0">
                <a:solidFill>
                  <a:schemeClr val="tx1"/>
                </a:solidFill>
                <a:latin typeface="+mn-lt"/>
              </a:rPr>
              <a:t> and liverworts.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31"/>
          <a:stretch>
            <a:fillRect/>
          </a:stretch>
        </p:blipFill>
        <p:spPr bwMode="auto">
          <a:xfrm>
            <a:off x="4557713" y="2644775"/>
            <a:ext cx="3717925" cy="296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60" r="5370"/>
          <a:stretch>
            <a:fillRect/>
          </a:stretch>
        </p:blipFill>
        <p:spPr bwMode="auto">
          <a:xfrm>
            <a:off x="885825" y="2619375"/>
            <a:ext cx="3279775" cy="299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8093D80-1BE1-441E-9010-08E429A8CB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08100" y="2133600"/>
            <a:ext cx="24638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GB" altLang="en-US" dirty="0">
                <a:solidFill>
                  <a:schemeClr val="tx1"/>
                </a:solidFill>
                <a:latin typeface="+mn-lt"/>
              </a:rPr>
              <a:t>Antarctic hair grass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endParaRPr lang="en-GB" altLang="en-US" dirty="0">
              <a:solidFill>
                <a:schemeClr val="tx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48E459D-4F54-4EAC-8520-7233C70389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29238" y="2117725"/>
            <a:ext cx="2465387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FontTx/>
              <a:buNone/>
              <a:defRPr/>
            </a:pPr>
            <a:r>
              <a:rPr lang="en-GB" altLang="en-US" dirty="0">
                <a:solidFill>
                  <a:schemeClr val="tx1"/>
                </a:solidFill>
                <a:latin typeface="+mn-lt"/>
              </a:rPr>
              <a:t>Antarctic pearlwort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endParaRPr lang="en-GB" altLang="en-US" dirty="0">
              <a:solidFill>
                <a:schemeClr val="tx1"/>
              </a:solidFill>
            </a:endParaRPr>
          </a:p>
        </p:txBody>
      </p:sp>
      <p:sp>
        <p:nvSpPr>
          <p:cNvPr id="20489" name="TextBox 21"/>
          <p:cNvSpPr txBox="1">
            <a:spLocks noChangeArrowheads="1"/>
          </p:cNvSpPr>
          <p:nvPr/>
        </p:nvSpPr>
        <p:spPr bwMode="auto">
          <a:xfrm>
            <a:off x="2724150" y="6238875"/>
            <a:ext cx="3937000" cy="10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GB" altLang="en-US" sz="500">
                <a:solidFill>
                  <a:schemeClr val="tx1"/>
                </a:solidFill>
                <a:ea typeface="Tuffy" panose="020B0603060100000000" pitchFamily="34" charset="0"/>
                <a:cs typeface="Arial" panose="020B0604020202020204" pitchFamily="34" charset="0"/>
              </a:rPr>
              <a:t>Photo courtesy of Lomvi2 (@wikimediacommons.com) and  zharkikh (@flikr.com)- granted under creative commons licence – attribution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7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>
            <a:extLst>
              <a:ext uri="{FF2B5EF4-FFF2-40B4-BE49-F238E27FC236}">
                <a16:creationId xmlns:a16="http://schemas.microsoft.com/office/drawing/2014/main" id="{7A0D646A-0B73-4FBF-AD83-A56AE7FCDC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>
              <a:lnSpc>
                <a:spcPct val="100000"/>
              </a:lnSpc>
              <a:defRPr/>
            </a:pPr>
            <a:r>
              <a:rPr lang="en-GB" altLang="en-US" dirty="0">
                <a:solidFill>
                  <a:srgbClr val="2BB7BC"/>
                </a:solidFill>
                <a:latin typeface="+mn-lt"/>
                <a:ea typeface="Sniglet" pitchFamily="2" charset="0"/>
                <a:cs typeface="Sniglet" pitchFamily="2" charset="0"/>
              </a:rPr>
              <a:t>Do People Live in the Antarctic?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8708C89-14FF-41E6-96A0-4C579CE63E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1473200"/>
            <a:ext cx="69977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FontTx/>
              <a:buNone/>
              <a:defRPr/>
            </a:pPr>
            <a:r>
              <a:rPr lang="en-GB" altLang="en-US" sz="1600" dirty="0">
                <a:solidFill>
                  <a:schemeClr val="tx1"/>
                </a:solidFill>
                <a:latin typeface="+mn-lt"/>
              </a:rPr>
              <a:t> No one has their permanent home in the Antarctic.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endParaRPr lang="en-GB" altLang="en-US" dirty="0">
              <a:solidFill>
                <a:schemeClr val="tx1"/>
              </a:solidFill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5FAEAFE5-D791-4505-9DB3-9E46A307322C}"/>
              </a:ext>
            </a:extLst>
          </p:cNvPr>
          <p:cNvSpPr/>
          <p:nvPr/>
        </p:nvSpPr>
        <p:spPr>
          <a:xfrm>
            <a:off x="838200" y="1931988"/>
            <a:ext cx="7331075" cy="534987"/>
          </a:xfrm>
          <a:prstGeom prst="roundRect">
            <a:avLst/>
          </a:prstGeom>
          <a:solidFill>
            <a:srgbClr val="2BB7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Aft>
                <a:spcPts val="1200"/>
              </a:spcAft>
              <a:defRPr/>
            </a:pPr>
            <a:r>
              <a:rPr lang="en-GB" altLang="en-US" sz="1600" dirty="0"/>
              <a:t> Only scientists and other people working at research stations stay there.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F70B026-F847-4AF8-9EDC-96D58593D5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5111750"/>
            <a:ext cx="6997700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Tx/>
              <a:buNone/>
              <a:defRPr/>
            </a:pPr>
            <a:r>
              <a:rPr lang="en-GB" altLang="en-US" sz="1600" dirty="0">
                <a:solidFill>
                  <a:schemeClr val="tx1"/>
                </a:solidFill>
                <a:latin typeface="+mn-lt"/>
              </a:rPr>
              <a:t> There are icebergs in the Southern Ocean.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endParaRPr lang="en-GB" altLang="en-US" dirty="0">
              <a:solidFill>
                <a:schemeClr val="tx1"/>
              </a:solidFill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C6A8FAD6-6DE8-4AD4-AE01-14AD78F67538}"/>
              </a:ext>
            </a:extLst>
          </p:cNvPr>
          <p:cNvSpPr/>
          <p:nvPr/>
        </p:nvSpPr>
        <p:spPr>
          <a:xfrm>
            <a:off x="838200" y="5570538"/>
            <a:ext cx="7331075" cy="534987"/>
          </a:xfrm>
          <a:prstGeom prst="roundRect">
            <a:avLst/>
          </a:prstGeom>
          <a:solidFill>
            <a:srgbClr val="2BB7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Aft>
                <a:spcPts val="600"/>
              </a:spcAft>
              <a:defRPr/>
            </a:pPr>
            <a:r>
              <a:rPr lang="en-GB" altLang="en-US" sz="1600" dirty="0"/>
              <a:t> Icebergs are pieces of ice which have broken off and are floating in the ocean.</a:t>
            </a:r>
          </a:p>
        </p:txBody>
      </p:sp>
      <p:sp>
        <p:nvSpPr>
          <p:cNvPr id="21511" name="TextBox 21"/>
          <p:cNvSpPr txBox="1">
            <a:spLocks noChangeArrowheads="1"/>
          </p:cNvSpPr>
          <p:nvPr/>
        </p:nvSpPr>
        <p:spPr bwMode="auto">
          <a:xfrm>
            <a:off x="2724150" y="6226175"/>
            <a:ext cx="3937000" cy="9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GB" altLang="en-US" sz="500">
                <a:solidFill>
                  <a:schemeClr val="tx1"/>
                </a:solidFill>
                <a:ea typeface="Tuffy" panose="020B0603060100000000" pitchFamily="34" charset="0"/>
                <a:cs typeface="Arial" panose="020B0604020202020204" pitchFamily="34" charset="0"/>
              </a:rPr>
              <a:t>Photo courtesy of Lomvi2 (@wikimediacommons.com) and  zharkikh (@flikr.com)- granted under creative commons licence – attribution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979" b="16585"/>
          <a:stretch>
            <a:fillRect/>
          </a:stretch>
        </p:blipFill>
        <p:spPr bwMode="auto">
          <a:xfrm>
            <a:off x="1951038" y="2622550"/>
            <a:ext cx="5314950" cy="236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>
                <a:solidFill>
                  <a:srgbClr val="2BB7BC"/>
                </a:solidFill>
                <a:cs typeface="Sniglet" pitchFamily="2" charset="0"/>
              </a:rPr>
              <a:t>What Do Scientists Do There?</a:t>
            </a:r>
            <a:endParaRPr lang="en-GB" altLang="en-US">
              <a:solidFill>
                <a:srgbClr val="2BB7BC"/>
              </a:solidFill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6F710BF8-F9A4-4D1D-B527-7F502B4B0A77}"/>
              </a:ext>
            </a:extLst>
          </p:cNvPr>
          <p:cNvSpPr/>
          <p:nvPr/>
        </p:nvSpPr>
        <p:spPr>
          <a:xfrm>
            <a:off x="874713" y="1628775"/>
            <a:ext cx="2606675" cy="2406650"/>
          </a:xfrm>
          <a:prstGeom prst="roundRect">
            <a:avLst/>
          </a:prstGeom>
          <a:solidFill>
            <a:srgbClr val="2BB7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Aft>
                <a:spcPts val="1200"/>
              </a:spcAft>
              <a:defRPr/>
            </a:pPr>
            <a:r>
              <a:rPr lang="en-GB" altLang="en-US" sz="1600" dirty="0"/>
              <a:t>Scientists work in Antarctica to discover new things, measure and test the ice, monitor the effects of global warming, research light, study animals and lots more.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87"/>
          <a:stretch>
            <a:fillRect/>
          </a:stretch>
        </p:blipFill>
        <p:spPr bwMode="auto">
          <a:xfrm>
            <a:off x="3624263" y="1628775"/>
            <a:ext cx="4714875" cy="429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1593850" y="957263"/>
            <a:ext cx="6135688" cy="2557462"/>
          </a:xfrm>
        </p:spPr>
        <p:txBody>
          <a:bodyPr/>
          <a:lstStyle/>
          <a:p>
            <a:pPr algn="ctr" eaLnBrk="1" hangingPunct="1"/>
            <a:r>
              <a:rPr lang="en-GB" altLang="en-US">
                <a:solidFill>
                  <a:srgbClr val="2BB7BC"/>
                </a:solidFill>
                <a:cs typeface="Sniglet" pitchFamily="2" charset="0"/>
              </a:rPr>
              <a:t>Would you like to visit</a:t>
            </a:r>
            <a:br>
              <a:rPr lang="en-GB" altLang="en-US">
                <a:solidFill>
                  <a:srgbClr val="2BB7BC"/>
                </a:solidFill>
                <a:cs typeface="Sniglet" pitchFamily="2" charset="0"/>
              </a:rPr>
            </a:br>
            <a:r>
              <a:rPr lang="en-GB" altLang="en-US">
                <a:solidFill>
                  <a:srgbClr val="2BB7BC"/>
                </a:solidFill>
                <a:cs typeface="Sniglet" pitchFamily="2" charset="0"/>
              </a:rPr>
              <a:t> the Antarctic?</a:t>
            </a:r>
            <a:br>
              <a:rPr lang="en-GB" altLang="en-US">
                <a:solidFill>
                  <a:srgbClr val="8C8CBE"/>
                </a:solidFill>
                <a:cs typeface="Sniglet" pitchFamily="2" charset="0"/>
              </a:rPr>
            </a:br>
            <a:endParaRPr lang="en-GB" altLang="en-US"/>
          </a:p>
        </p:txBody>
      </p:sp>
      <p:pic>
        <p:nvPicPr>
          <p:cNvPr id="23555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9488" y="2852738"/>
            <a:ext cx="4824412" cy="321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C6A93E89-EDF0-4013-9864-B14068E3B8DC}"/>
              </a:ext>
            </a:extLst>
          </p:cNvPr>
          <p:cNvSpPr/>
          <p:nvPr/>
        </p:nvSpPr>
        <p:spPr>
          <a:xfrm>
            <a:off x="781050" y="2586038"/>
            <a:ext cx="7632700" cy="1549400"/>
          </a:xfrm>
          <a:prstGeom prst="roundRect">
            <a:avLst/>
          </a:prstGeom>
          <a:solidFill>
            <a:srgbClr val="4DB1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sz="4000" b="1" dirty="0"/>
              <a:t>What do you already know about the Antarctic?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>
            <a:extLst>
              <a:ext uri="{FF2B5EF4-FFF2-40B4-BE49-F238E27FC236}">
                <a16:creationId xmlns:a16="http://schemas.microsoft.com/office/drawing/2014/main" id="{97DFECB0-5A5F-4DF5-8D78-46BEA1A067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>
              <a:defRPr/>
            </a:pPr>
            <a:r>
              <a:rPr lang="en-GB" altLang="en-US" dirty="0">
                <a:solidFill>
                  <a:srgbClr val="2BB7BC"/>
                </a:solidFill>
                <a:latin typeface="+mn-lt"/>
              </a:rPr>
              <a:t>Polar Region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2CA7CD41-9D85-467B-97E7-C87F90288224}"/>
              </a:ext>
            </a:extLst>
          </p:cNvPr>
          <p:cNvSpPr/>
          <p:nvPr/>
        </p:nvSpPr>
        <p:spPr>
          <a:xfrm>
            <a:off x="814388" y="1785938"/>
            <a:ext cx="4572000" cy="590550"/>
          </a:xfrm>
          <a:prstGeom prst="roundRect">
            <a:avLst/>
          </a:prstGeom>
          <a:solidFill>
            <a:srgbClr val="2BB7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Aft>
                <a:spcPts val="1200"/>
              </a:spcAft>
              <a:defRPr/>
            </a:pPr>
            <a:r>
              <a:rPr lang="en-GB" altLang="en-US" sz="1600" dirty="0"/>
              <a:t>The Antarctic is a polar region, </a:t>
            </a:r>
            <a:br>
              <a:rPr lang="en-GB" altLang="en-US" sz="1600" dirty="0"/>
            </a:br>
            <a:r>
              <a:rPr lang="en-GB" altLang="en-US" sz="1600" dirty="0"/>
              <a:t>around the South Pole.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6138" y="3579813"/>
            <a:ext cx="1831975" cy="2170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9863" y="1811338"/>
            <a:ext cx="2987675" cy="3671887"/>
          </a:xfrm>
          <a:prstGeom prst="rect">
            <a:avLst/>
          </a:prstGeom>
          <a:noFill/>
          <a:ln w="28575">
            <a:solidFill>
              <a:srgbClr val="2BB7B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870DA9E-D7E2-42FD-9A47-9D71A411B3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4388" y="2471738"/>
            <a:ext cx="4084637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GB" altLang="en-US" sz="1600" dirty="0">
                <a:solidFill>
                  <a:schemeClr val="tx1"/>
                </a:solidFill>
                <a:latin typeface="+mn-lt"/>
              </a:rPr>
              <a:t>It is opposite the Arctic region, which is around the North Pole on the other side of the earth.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endParaRPr lang="en-GB" altLang="en-US" dirty="0">
              <a:solidFill>
                <a:schemeClr val="tx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F092D6C-27BD-43AF-A14F-9A6AB89CE2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65388" y="3255963"/>
            <a:ext cx="1319212" cy="61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GB" altLang="en-US" sz="1600" dirty="0">
                <a:solidFill>
                  <a:srgbClr val="4DB1E3"/>
                </a:solidFill>
                <a:latin typeface="+mn-lt"/>
              </a:rPr>
              <a:t>North Pole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endParaRPr lang="en-GB" altLang="en-US" dirty="0">
              <a:solidFill>
                <a:schemeClr val="tx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8C0E005-6429-4C68-88E9-9EB0C3BD61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41575" y="5749925"/>
            <a:ext cx="1317625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GB" altLang="en-US" sz="1600" dirty="0">
                <a:solidFill>
                  <a:srgbClr val="2BB7BC"/>
                </a:solidFill>
                <a:latin typeface="+mn-lt"/>
              </a:rPr>
              <a:t>South Pole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endParaRPr lang="en-GB" alt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/>
      <p:bldP spid="10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>
            <a:extLst>
              <a:ext uri="{FF2B5EF4-FFF2-40B4-BE49-F238E27FC236}">
                <a16:creationId xmlns:a16="http://schemas.microsoft.com/office/drawing/2014/main" id="{46D04689-5FF7-49EA-B847-D52DAC4BD2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>
              <a:defRPr/>
            </a:pPr>
            <a:r>
              <a:rPr lang="en-GB" altLang="en-US" dirty="0">
                <a:solidFill>
                  <a:srgbClr val="2BB7BC"/>
                </a:solidFill>
                <a:latin typeface="+mn-lt"/>
                <a:ea typeface="Sniglet" pitchFamily="2" charset="0"/>
                <a:cs typeface="Sniglet" pitchFamily="2" charset="0"/>
              </a:rPr>
              <a:t>Antarctic Region</a:t>
            </a:r>
            <a:endParaRPr lang="en-GB" altLang="en-US" dirty="0">
              <a:solidFill>
                <a:srgbClr val="2BB7BC"/>
              </a:solidFill>
              <a:latin typeface="+mn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71BD091-5015-4791-9EFF-DCA73B2FD5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1374775"/>
            <a:ext cx="6997700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GB" altLang="en-US" sz="1600" dirty="0">
                <a:solidFill>
                  <a:schemeClr val="tx1"/>
                </a:solidFill>
                <a:latin typeface="+mn-lt"/>
              </a:rPr>
              <a:t>The Antarctic covers the continent of Antarctica and some ice shelves and islands in the Southern Ocean.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endParaRPr lang="en-GB" altLang="en-US" dirty="0">
              <a:solidFill>
                <a:schemeClr val="tx1"/>
              </a:solidFill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5DED54CC-9A47-45C5-AFD0-F5612046C5A6}"/>
              </a:ext>
            </a:extLst>
          </p:cNvPr>
          <p:cNvSpPr/>
          <p:nvPr/>
        </p:nvSpPr>
        <p:spPr>
          <a:xfrm>
            <a:off x="838200" y="5256213"/>
            <a:ext cx="7331075" cy="777875"/>
          </a:xfrm>
          <a:prstGeom prst="roundRect">
            <a:avLst/>
          </a:prstGeom>
          <a:solidFill>
            <a:srgbClr val="2BB7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Aft>
                <a:spcPts val="1200"/>
              </a:spcAft>
              <a:defRPr/>
            </a:pPr>
            <a:r>
              <a:rPr lang="en-GB" altLang="en-US" sz="1600" dirty="0"/>
              <a:t> These islands include Scott Island, the South Orkney Islands, </a:t>
            </a:r>
            <a:r>
              <a:rPr lang="en-GB" altLang="en-US" sz="1600" dirty="0" err="1"/>
              <a:t>Balleny</a:t>
            </a:r>
            <a:r>
              <a:rPr lang="en-GB" altLang="en-US" sz="1600" dirty="0"/>
              <a:t> Islands, South Shetland Islands and many more!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1225" y="2046288"/>
            <a:ext cx="4645025" cy="309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>
            <a:extLst>
              <a:ext uri="{FF2B5EF4-FFF2-40B4-BE49-F238E27FC236}">
                <a16:creationId xmlns:a16="http://schemas.microsoft.com/office/drawing/2014/main" id="{8CE1A18A-F01C-49C7-8374-16ED40E13F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>
              <a:defRPr/>
            </a:pPr>
            <a:r>
              <a:rPr lang="en-GB" altLang="en-US" dirty="0">
                <a:solidFill>
                  <a:srgbClr val="2BB7BC"/>
                </a:solidFill>
                <a:latin typeface="+mn-lt"/>
                <a:ea typeface="Sniglet" pitchFamily="2" charset="0"/>
                <a:cs typeface="Sniglet" pitchFamily="2" charset="0"/>
              </a:rPr>
              <a:t>Antarctic Region</a:t>
            </a:r>
            <a:endParaRPr lang="en-GB" altLang="en-US" dirty="0">
              <a:solidFill>
                <a:srgbClr val="2BB7BC"/>
              </a:solidFill>
              <a:latin typeface="+mn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125AAC1-8AB1-47E5-9EC6-4770F7B832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1473200"/>
            <a:ext cx="6997700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Tx/>
              <a:buNone/>
              <a:defRPr/>
            </a:pPr>
            <a:r>
              <a:rPr lang="en-GB" altLang="en-US" sz="1600" dirty="0">
                <a:solidFill>
                  <a:schemeClr val="tx1"/>
                </a:solidFill>
                <a:latin typeface="+mn-lt"/>
              </a:rPr>
              <a:t> Most of the land is covered all the time by snow and ice.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endParaRPr lang="en-GB" altLang="en-US" dirty="0">
              <a:solidFill>
                <a:schemeClr val="tx1"/>
              </a:solidFill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933F97C3-21A7-4659-B9DA-C010FB8D9395}"/>
              </a:ext>
            </a:extLst>
          </p:cNvPr>
          <p:cNvSpPr/>
          <p:nvPr/>
        </p:nvSpPr>
        <p:spPr>
          <a:xfrm>
            <a:off x="838200" y="1931988"/>
            <a:ext cx="7331075" cy="534987"/>
          </a:xfrm>
          <a:prstGeom prst="roundRect">
            <a:avLst/>
          </a:prstGeom>
          <a:solidFill>
            <a:srgbClr val="2BB7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Aft>
                <a:spcPts val="600"/>
              </a:spcAft>
              <a:defRPr/>
            </a:pPr>
            <a:r>
              <a:rPr lang="en-GB" altLang="en-US" sz="1600" dirty="0"/>
              <a:t> Only 1% of the land is showing!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F8C1561-641A-4777-8C14-62B849BB4A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2624138"/>
            <a:ext cx="6997700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Tx/>
              <a:buNone/>
              <a:defRPr/>
            </a:pPr>
            <a:r>
              <a:rPr lang="en-GB" altLang="en-US" sz="1600" dirty="0">
                <a:solidFill>
                  <a:schemeClr val="tx1"/>
                </a:solidFill>
                <a:latin typeface="+mn-lt"/>
              </a:rPr>
              <a:t> There are icebergs in the Southern Ocean.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endParaRPr lang="en-GB" altLang="en-US" dirty="0">
              <a:solidFill>
                <a:schemeClr val="tx1"/>
              </a:solidFill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33DBA4D2-935E-4658-B76F-009F7A729B6C}"/>
              </a:ext>
            </a:extLst>
          </p:cNvPr>
          <p:cNvSpPr/>
          <p:nvPr/>
        </p:nvSpPr>
        <p:spPr>
          <a:xfrm>
            <a:off x="838200" y="3081338"/>
            <a:ext cx="7331075" cy="536575"/>
          </a:xfrm>
          <a:prstGeom prst="roundRect">
            <a:avLst/>
          </a:prstGeom>
          <a:solidFill>
            <a:srgbClr val="2BB7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Aft>
                <a:spcPts val="600"/>
              </a:spcAft>
              <a:defRPr/>
            </a:pPr>
            <a:r>
              <a:rPr lang="en-GB" altLang="en-US" sz="1600" dirty="0"/>
              <a:t> Icebergs are pieces of ice which have broken off and are floating in the ocean.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F449736-0E80-4BC5-9BF7-31A2861ECB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06513" y="4440238"/>
            <a:ext cx="6999287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GB" altLang="en-US" sz="1600" dirty="0">
                <a:solidFill>
                  <a:schemeClr val="tx1"/>
                </a:solidFill>
                <a:latin typeface="+mn-lt"/>
              </a:rPr>
              <a:t> Antarctica is the coldest continent on earth!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endParaRPr lang="en-GB" altLang="en-US" dirty="0">
              <a:solidFill>
                <a:schemeClr val="tx1"/>
              </a:solidFill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115EFB2B-A4BF-4043-9AA2-99F2EE3EAF2A}"/>
              </a:ext>
            </a:extLst>
          </p:cNvPr>
          <p:cNvSpPr/>
          <p:nvPr/>
        </p:nvSpPr>
        <p:spPr>
          <a:xfrm>
            <a:off x="2043113" y="4910138"/>
            <a:ext cx="4191000" cy="1212850"/>
          </a:xfrm>
          <a:prstGeom prst="roundRect">
            <a:avLst/>
          </a:prstGeom>
          <a:solidFill>
            <a:srgbClr val="2BB7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altLang="en-US" sz="1600" dirty="0"/>
              <a:t>The world’s coldest temperature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GB" altLang="en-US" sz="1600" dirty="0"/>
              <a:t>ever recorded was in the Antarctic.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GB" altLang="en-US" sz="1600" dirty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GB" altLang="en-US" sz="1600" dirty="0"/>
              <a:t>It reached -89.2°C in 1983!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5613" y="4076700"/>
            <a:ext cx="927100" cy="206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/>
      <p:bldP spid="7" grpId="0" animBg="1"/>
      <p:bldP spid="8" grpId="0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45558000-6197-4E41-8797-8CC3029BD88C}"/>
              </a:ext>
            </a:extLst>
          </p:cNvPr>
          <p:cNvSpPr/>
          <p:nvPr/>
        </p:nvSpPr>
        <p:spPr>
          <a:xfrm>
            <a:off x="781050" y="2654300"/>
            <a:ext cx="7632700" cy="1549400"/>
          </a:xfrm>
          <a:prstGeom prst="roundRect">
            <a:avLst/>
          </a:prstGeom>
          <a:solidFill>
            <a:srgbClr val="4DB1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sz="4000" b="1" dirty="0">
                <a:solidFill>
                  <a:schemeClr val="bg1"/>
                </a:solidFill>
              </a:rPr>
              <a:t>Can you think of any animals that live in the Antarctic?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EF079F25-A511-4489-A991-A5C2022302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>
              <a:defRPr/>
            </a:pPr>
            <a:r>
              <a:rPr lang="en-GB" altLang="en-US" dirty="0">
                <a:solidFill>
                  <a:srgbClr val="2BB7BC"/>
                </a:solidFill>
                <a:latin typeface="+mn-lt"/>
                <a:ea typeface="Sniglet" pitchFamily="2" charset="0"/>
                <a:cs typeface="Sniglet" pitchFamily="2" charset="0"/>
              </a:rPr>
              <a:t>Antarctic Animals</a:t>
            </a:r>
            <a:endParaRPr lang="en-GB" altLang="en-US" dirty="0">
              <a:solidFill>
                <a:srgbClr val="2BB7BC"/>
              </a:solidFill>
              <a:latin typeface="+mn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78" r="31111"/>
          <a:stretch>
            <a:fillRect/>
          </a:stretch>
        </p:blipFill>
        <p:spPr bwMode="auto">
          <a:xfrm>
            <a:off x="1284288" y="1473200"/>
            <a:ext cx="2465387" cy="401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12" r="13123"/>
          <a:stretch>
            <a:fillRect/>
          </a:stretch>
        </p:blipFill>
        <p:spPr bwMode="auto">
          <a:xfrm>
            <a:off x="4567238" y="1473200"/>
            <a:ext cx="3506787" cy="401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CA8326D3-F64B-4376-A4C4-FF72F7C1F873}"/>
              </a:ext>
            </a:extLst>
          </p:cNvPr>
          <p:cNvSpPr/>
          <p:nvPr/>
        </p:nvSpPr>
        <p:spPr>
          <a:xfrm>
            <a:off x="1284288" y="5586413"/>
            <a:ext cx="2465387" cy="485775"/>
          </a:xfrm>
          <a:prstGeom prst="roundRect">
            <a:avLst/>
          </a:prstGeom>
          <a:solidFill>
            <a:srgbClr val="2BB7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GB" altLang="en-US" sz="1600" dirty="0"/>
              <a:t>emperor penguin 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58EDB295-4BF5-48E5-A55F-B675FDB023A2}"/>
              </a:ext>
            </a:extLst>
          </p:cNvPr>
          <p:cNvSpPr/>
          <p:nvPr/>
        </p:nvSpPr>
        <p:spPr>
          <a:xfrm>
            <a:off x="4567238" y="5586413"/>
            <a:ext cx="3506787" cy="485775"/>
          </a:xfrm>
          <a:prstGeom prst="roundRect">
            <a:avLst/>
          </a:prstGeom>
          <a:solidFill>
            <a:srgbClr val="2BB7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GB" altLang="en-US" sz="1600" dirty="0"/>
              <a:t>seal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>
            <a:extLst>
              <a:ext uri="{FF2B5EF4-FFF2-40B4-BE49-F238E27FC236}">
                <a16:creationId xmlns:a16="http://schemas.microsoft.com/office/drawing/2014/main" id="{163BED38-C021-4343-90CE-D464D2B4E4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>
              <a:defRPr/>
            </a:pPr>
            <a:r>
              <a:rPr lang="en-GB" altLang="en-US" dirty="0">
                <a:solidFill>
                  <a:srgbClr val="2BB7BC"/>
                </a:solidFill>
                <a:latin typeface="+mn-lt"/>
                <a:ea typeface="Sniglet" pitchFamily="2" charset="0"/>
                <a:cs typeface="Sniglet" pitchFamily="2" charset="0"/>
              </a:rPr>
              <a:t>Antarctic Animals</a:t>
            </a:r>
            <a:endParaRPr lang="en-GB" altLang="en-US" dirty="0">
              <a:solidFill>
                <a:srgbClr val="2BB7BC"/>
              </a:solidFill>
              <a:latin typeface="+mn-lt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460C270D-7827-48D8-9E9C-C0807FD89EEA}"/>
              </a:ext>
            </a:extLst>
          </p:cNvPr>
          <p:cNvSpPr/>
          <p:nvPr/>
        </p:nvSpPr>
        <p:spPr>
          <a:xfrm>
            <a:off x="881063" y="5586413"/>
            <a:ext cx="3271837" cy="485775"/>
          </a:xfrm>
          <a:prstGeom prst="roundRect">
            <a:avLst/>
          </a:prstGeom>
          <a:solidFill>
            <a:srgbClr val="2BB7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GB" altLang="en-US" sz="1600" dirty="0"/>
              <a:t>albatross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CD50FB76-9D2B-46D1-AFEE-D01654F7F302}"/>
              </a:ext>
            </a:extLst>
          </p:cNvPr>
          <p:cNvSpPr/>
          <p:nvPr/>
        </p:nvSpPr>
        <p:spPr>
          <a:xfrm>
            <a:off x="4567238" y="5586413"/>
            <a:ext cx="3506787" cy="485775"/>
          </a:xfrm>
          <a:prstGeom prst="roundRect">
            <a:avLst/>
          </a:prstGeom>
          <a:solidFill>
            <a:srgbClr val="2BB7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GB" altLang="en-US" sz="1600" dirty="0"/>
              <a:t>South Georgia pipit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73" r="5556"/>
          <a:stretch>
            <a:fillRect/>
          </a:stretch>
        </p:blipFill>
        <p:spPr bwMode="auto">
          <a:xfrm>
            <a:off x="4567238" y="1682750"/>
            <a:ext cx="3506787" cy="369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71"/>
          <a:stretch>
            <a:fillRect/>
          </a:stretch>
        </p:blipFill>
        <p:spPr bwMode="auto">
          <a:xfrm>
            <a:off x="881063" y="1682750"/>
            <a:ext cx="3271837" cy="369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>
            <a:extLst>
              <a:ext uri="{FF2B5EF4-FFF2-40B4-BE49-F238E27FC236}">
                <a16:creationId xmlns:a16="http://schemas.microsoft.com/office/drawing/2014/main" id="{96135932-8E78-4C0A-BBEC-675DD93A13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>
              <a:defRPr/>
            </a:pPr>
            <a:r>
              <a:rPr lang="en-GB" altLang="en-US" dirty="0">
                <a:solidFill>
                  <a:srgbClr val="2BB7BC"/>
                </a:solidFill>
                <a:latin typeface="+mn-lt"/>
                <a:ea typeface="Sniglet" pitchFamily="2" charset="0"/>
                <a:cs typeface="Sniglet" pitchFamily="2" charset="0"/>
              </a:rPr>
              <a:t>Antarctic Animals</a:t>
            </a:r>
            <a:endParaRPr lang="en-GB" altLang="en-US" dirty="0">
              <a:solidFill>
                <a:srgbClr val="2BB7BC"/>
              </a:solidFill>
              <a:latin typeface="+mn-lt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98353A3F-ED6D-40A3-A4F3-A937F24CD9A0}"/>
              </a:ext>
            </a:extLst>
          </p:cNvPr>
          <p:cNvSpPr/>
          <p:nvPr/>
        </p:nvSpPr>
        <p:spPr>
          <a:xfrm>
            <a:off x="881063" y="5586413"/>
            <a:ext cx="3271837" cy="485775"/>
          </a:xfrm>
          <a:prstGeom prst="roundRect">
            <a:avLst/>
          </a:prstGeom>
          <a:solidFill>
            <a:srgbClr val="2BB7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GB" altLang="en-US" sz="1600" dirty="0"/>
              <a:t>Antarctic petrel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1F5DE23E-113B-4435-B846-4DD3611CC9DB}"/>
              </a:ext>
            </a:extLst>
          </p:cNvPr>
          <p:cNvSpPr/>
          <p:nvPr/>
        </p:nvSpPr>
        <p:spPr>
          <a:xfrm>
            <a:off x="4567238" y="5586413"/>
            <a:ext cx="3506787" cy="485775"/>
          </a:xfrm>
          <a:prstGeom prst="roundRect">
            <a:avLst/>
          </a:prstGeom>
          <a:solidFill>
            <a:srgbClr val="2BB7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GB" altLang="en-US" sz="1600" dirty="0"/>
              <a:t>orca (killer whale)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41" r="20441"/>
          <a:stretch>
            <a:fillRect/>
          </a:stretch>
        </p:blipFill>
        <p:spPr bwMode="auto">
          <a:xfrm>
            <a:off x="881063" y="1717675"/>
            <a:ext cx="3271837" cy="369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57" t="33443" r="10693" b="5878"/>
          <a:stretch>
            <a:fillRect/>
          </a:stretch>
        </p:blipFill>
        <p:spPr bwMode="auto">
          <a:xfrm>
            <a:off x="4600575" y="1717675"/>
            <a:ext cx="3506788" cy="369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1" name="TextBox 21"/>
          <p:cNvSpPr txBox="1">
            <a:spLocks noChangeArrowheads="1"/>
          </p:cNvSpPr>
          <p:nvPr/>
        </p:nvSpPr>
        <p:spPr bwMode="auto">
          <a:xfrm>
            <a:off x="2789238" y="6245225"/>
            <a:ext cx="3565525" cy="9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GB" altLang="en-US" sz="500">
                <a:solidFill>
                  <a:schemeClr val="tx1"/>
                </a:solidFill>
                <a:ea typeface="Tuffy" panose="020B0603060100000000" pitchFamily="34" charset="0"/>
                <a:cs typeface="Arial" panose="020B0604020202020204" pitchFamily="34" charset="0"/>
              </a:rPr>
              <a:t>Photo courtesy of kenaifjordsnps(@flickr.com) - granted under creative commons licence – attribution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1477</TotalTime>
  <Words>460</Words>
  <Application>Microsoft Office PowerPoint</Application>
  <PresentationFormat>On-screen Show (4:3)</PresentationFormat>
  <Paragraphs>58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Tuffy</vt:lpstr>
      <vt:lpstr>Twinkl</vt:lpstr>
      <vt:lpstr>Sniglet</vt:lpstr>
      <vt:lpstr>Sassoon Infant Rg</vt:lpstr>
      <vt:lpstr>Arial</vt:lpstr>
      <vt:lpstr>Office Theme</vt:lpstr>
      <vt:lpstr>PowerPoint Presentation</vt:lpstr>
      <vt:lpstr>PowerPoint Presentation</vt:lpstr>
      <vt:lpstr>Polar Region</vt:lpstr>
      <vt:lpstr>Antarctic Region</vt:lpstr>
      <vt:lpstr>Antarctic Region</vt:lpstr>
      <vt:lpstr>PowerPoint Presentation</vt:lpstr>
      <vt:lpstr>Antarctic Animals</vt:lpstr>
      <vt:lpstr>Antarctic Animals</vt:lpstr>
      <vt:lpstr>Antarctic Animals</vt:lpstr>
      <vt:lpstr>Antarctic Animals</vt:lpstr>
      <vt:lpstr>Antarctic Animals</vt:lpstr>
      <vt:lpstr>Land Animals</vt:lpstr>
      <vt:lpstr>What Grows in the Antarctic?</vt:lpstr>
      <vt:lpstr>Do People Live in the Antarctic?</vt:lpstr>
      <vt:lpstr>What Do Scientists Do There?</vt:lpstr>
      <vt:lpstr>Would you like to visit  the Antarctic?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Geography</dc:title>
  <dc:creator>Twinkl</dc:creator>
  <cp:lastModifiedBy>Joe Hart</cp:lastModifiedBy>
  <cp:revision>143</cp:revision>
  <dcterms:created xsi:type="dcterms:W3CDTF">2014-10-01T16:09:27Z</dcterms:created>
  <dcterms:modified xsi:type="dcterms:W3CDTF">2022-07-05T10:12:47Z</dcterms:modified>
</cp:coreProperties>
</file>